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9F603-9531-4105-AD73-8BF28C1C1935}" type="datetimeFigureOut">
              <a:rPr lang="sk-SK" smtClean="0"/>
              <a:pPr/>
              <a:t>27. 10. 2020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CB0D9-2494-4E55-8A45-5175AB77A0D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9F603-9531-4105-AD73-8BF28C1C1935}" type="datetimeFigureOut">
              <a:rPr lang="sk-SK" smtClean="0"/>
              <a:pPr/>
              <a:t>27. 10. 2020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CB0D9-2494-4E55-8A45-5175AB77A0D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9F603-9531-4105-AD73-8BF28C1C1935}" type="datetimeFigureOut">
              <a:rPr lang="sk-SK" smtClean="0"/>
              <a:pPr/>
              <a:t>27. 10. 2020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CB0D9-2494-4E55-8A45-5175AB77A0D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9F603-9531-4105-AD73-8BF28C1C1935}" type="datetimeFigureOut">
              <a:rPr lang="sk-SK" smtClean="0"/>
              <a:pPr/>
              <a:t>27. 10. 2020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CB0D9-2494-4E55-8A45-5175AB77A0D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9F603-9531-4105-AD73-8BF28C1C1935}" type="datetimeFigureOut">
              <a:rPr lang="sk-SK" smtClean="0"/>
              <a:pPr/>
              <a:t>27. 10. 2020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CB0D9-2494-4E55-8A45-5175AB77A0D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9F603-9531-4105-AD73-8BF28C1C1935}" type="datetimeFigureOut">
              <a:rPr lang="sk-SK" smtClean="0"/>
              <a:pPr/>
              <a:t>27. 10. 2020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CB0D9-2494-4E55-8A45-5175AB77A0D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9F603-9531-4105-AD73-8BF28C1C1935}" type="datetimeFigureOut">
              <a:rPr lang="sk-SK" smtClean="0"/>
              <a:pPr/>
              <a:t>27. 10. 2020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CB0D9-2494-4E55-8A45-5175AB77A0D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9F603-9531-4105-AD73-8BF28C1C1935}" type="datetimeFigureOut">
              <a:rPr lang="sk-SK" smtClean="0"/>
              <a:pPr/>
              <a:t>27. 10. 2020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CB0D9-2494-4E55-8A45-5175AB77A0D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9F603-9531-4105-AD73-8BF28C1C1935}" type="datetimeFigureOut">
              <a:rPr lang="sk-SK" smtClean="0"/>
              <a:pPr/>
              <a:t>27. 10. 2020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CB0D9-2494-4E55-8A45-5175AB77A0D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9F603-9531-4105-AD73-8BF28C1C1935}" type="datetimeFigureOut">
              <a:rPr lang="sk-SK" smtClean="0"/>
              <a:pPr/>
              <a:t>27. 10. 2020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CB0D9-2494-4E55-8A45-5175AB77A0D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9F603-9531-4105-AD73-8BF28C1C1935}" type="datetimeFigureOut">
              <a:rPr lang="sk-SK" smtClean="0"/>
              <a:pPr/>
              <a:t>27. 10. 2020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CB0D9-2494-4E55-8A45-5175AB77A0D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9F603-9531-4105-AD73-8BF28C1C1935}" type="datetimeFigureOut">
              <a:rPr lang="sk-SK" smtClean="0"/>
              <a:pPr/>
              <a:t>27. 10. 2020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CB0D9-2494-4E55-8A45-5175AB77A0D6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C00000"/>
                </a:solidFill>
              </a:rPr>
              <a:t>Obsahy a obvody rovinných útvarov.</a:t>
            </a:r>
            <a:endParaRPr lang="sk-SK" dirty="0">
              <a:solidFill>
                <a:srgbClr val="C0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tx1"/>
                </a:solidFill>
              </a:rPr>
              <a:t>8</a:t>
            </a:r>
            <a:r>
              <a:rPr lang="sk-SK" dirty="0" smtClean="0">
                <a:solidFill>
                  <a:schemeClr val="tx1"/>
                </a:solidFill>
              </a:rPr>
              <a:t>. </a:t>
            </a:r>
            <a:r>
              <a:rPr lang="sk-SK" dirty="0" smtClean="0">
                <a:solidFill>
                  <a:schemeClr val="tx1"/>
                </a:solidFill>
              </a:rPr>
              <a:t>ročník</a:t>
            </a:r>
            <a:endParaRPr lang="sk-SK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>
                <a:solidFill>
                  <a:srgbClr val="00B050"/>
                </a:solidFill>
              </a:rPr>
              <a:t>Obsah a obvod pravouhlého trojuholníka.</a:t>
            </a:r>
            <a:endParaRPr lang="sk-SK" dirty="0">
              <a:solidFill>
                <a:srgbClr val="00B05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dirty="0" smtClean="0"/>
              <a:t>Pravouhlý trojuholník je špeciálny prípad     trojuholníka. Je to rovinný útvar, ktorý sa skladá z troch strán, z ktorých dve strany zvierajú pravý uhol 90°a nazývame ich </a:t>
            </a:r>
            <a:r>
              <a:rPr lang="sk-SK" dirty="0" smtClean="0">
                <a:solidFill>
                  <a:srgbClr val="C00000"/>
                </a:solidFill>
              </a:rPr>
              <a:t>odvesny</a:t>
            </a:r>
            <a:r>
              <a:rPr lang="sk-SK" dirty="0" smtClean="0"/>
              <a:t> a tretiu stranu, ktorá leží oproti pravému uhlu nazývame </a:t>
            </a:r>
            <a:r>
              <a:rPr lang="sk-SK" dirty="0" smtClean="0">
                <a:solidFill>
                  <a:srgbClr val="C00000"/>
                </a:solidFill>
              </a:rPr>
              <a:t>prepona. Odvesny sú dve kratšie strany a prepona je najdlhšia strana trojuholníka. </a:t>
            </a:r>
            <a:r>
              <a:rPr lang="sk-SK" dirty="0" smtClean="0"/>
              <a:t>Odvesny označujeme zvyčajne pri trojuholníku ABC malými písmenami </a:t>
            </a:r>
            <a:r>
              <a:rPr lang="sk-SK" i="1" dirty="0" smtClean="0"/>
              <a:t>a, b</a:t>
            </a:r>
            <a:r>
              <a:rPr lang="sk-SK" dirty="0" smtClean="0"/>
              <a:t> a preponu </a:t>
            </a:r>
            <a:r>
              <a:rPr lang="sk-SK" i="1" dirty="0" smtClean="0"/>
              <a:t>c.</a:t>
            </a:r>
            <a:endParaRPr lang="sk-SK" i="1" dirty="0" smtClean="0">
              <a:solidFill>
                <a:srgbClr val="C00000"/>
              </a:solidFill>
            </a:endParaRPr>
          </a:p>
          <a:p>
            <a:endParaRPr lang="sk-SK" dirty="0"/>
          </a:p>
          <a:p>
            <a:endParaRPr lang="sk-SK" dirty="0"/>
          </a:p>
          <a:p>
            <a:endParaRPr lang="sk-SK" dirty="0" smtClean="0"/>
          </a:p>
          <a:p>
            <a:pPr>
              <a:buNone/>
            </a:pPr>
            <a:r>
              <a:rPr lang="sk-SK" dirty="0"/>
              <a:t> </a:t>
            </a:r>
            <a:endParaRPr lang="sk-SK" dirty="0" smtClean="0"/>
          </a:p>
        </p:txBody>
      </p:sp>
      <p:cxnSp>
        <p:nvCxnSpPr>
          <p:cNvPr id="12" name="Rovná spojovacia šípka 11"/>
          <p:cNvCxnSpPr/>
          <p:nvPr/>
        </p:nvCxnSpPr>
        <p:spPr>
          <a:xfrm flipV="1">
            <a:off x="9144000" y="-1714536"/>
            <a:ext cx="2928990" cy="17145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ovná spojnica 17"/>
          <p:cNvCxnSpPr/>
          <p:nvPr/>
        </p:nvCxnSpPr>
        <p:spPr>
          <a:xfrm rot="5400000">
            <a:off x="464315" y="5750735"/>
            <a:ext cx="164307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ovná spojnica 19"/>
          <p:cNvCxnSpPr/>
          <p:nvPr/>
        </p:nvCxnSpPr>
        <p:spPr>
          <a:xfrm>
            <a:off x="1285852" y="6572272"/>
            <a:ext cx="271464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ovná spojnica 21"/>
          <p:cNvCxnSpPr/>
          <p:nvPr/>
        </p:nvCxnSpPr>
        <p:spPr>
          <a:xfrm>
            <a:off x="1285852" y="5000636"/>
            <a:ext cx="2714644" cy="15716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C00000"/>
                </a:solidFill>
              </a:rPr>
              <a:t>Pravouhlý trojuholník.</a:t>
            </a:r>
            <a:endParaRPr lang="sk-SK" dirty="0">
              <a:solidFill>
                <a:srgbClr val="C00000"/>
              </a:solidFill>
            </a:endParaRP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sk-SK" dirty="0" smtClean="0">
                <a:solidFill>
                  <a:srgbClr val="00B050"/>
                </a:solidFill>
              </a:rPr>
              <a:t>Obvod pravouhlého trojuholníka.</a:t>
            </a:r>
            <a:endParaRPr lang="sk-SK" dirty="0">
              <a:solidFill>
                <a:srgbClr val="00B050"/>
              </a:solidFill>
            </a:endParaRP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k-SK" dirty="0"/>
              <a:t>o</a:t>
            </a:r>
            <a:r>
              <a:rPr lang="sk-SK" dirty="0" smtClean="0"/>
              <a:t> = a + b + c</a:t>
            </a:r>
            <a:endParaRPr lang="sk-SK" dirty="0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/>
          </a:bodyPr>
          <a:lstStyle/>
          <a:p>
            <a:r>
              <a:rPr lang="sk-SK" dirty="0" smtClean="0">
                <a:solidFill>
                  <a:srgbClr val="00B050"/>
                </a:solidFill>
              </a:rPr>
              <a:t>Obsah pravouhlého trojuholníka</a:t>
            </a:r>
            <a:endParaRPr lang="sk-SK" dirty="0">
              <a:solidFill>
                <a:srgbClr val="00B050"/>
              </a:solidFill>
            </a:endParaRP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sk-SK" dirty="0" smtClean="0"/>
              <a:t>S = a . </a:t>
            </a:r>
            <a:r>
              <a:rPr lang="sk-SK" dirty="0"/>
              <a:t>b</a:t>
            </a:r>
            <a:r>
              <a:rPr lang="sk-SK" dirty="0" smtClean="0"/>
              <a:t> : 2</a:t>
            </a:r>
            <a:endParaRPr lang="sk-SK" dirty="0"/>
          </a:p>
        </p:txBody>
      </p:sp>
      <p:sp>
        <p:nvSpPr>
          <p:cNvPr id="7" name="Pravouhlý trojuholník 6"/>
          <p:cNvSpPr/>
          <p:nvPr/>
        </p:nvSpPr>
        <p:spPr>
          <a:xfrm>
            <a:off x="714348" y="3000372"/>
            <a:ext cx="3214710" cy="221457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Pravouhlý trojuholník 7"/>
          <p:cNvSpPr/>
          <p:nvPr/>
        </p:nvSpPr>
        <p:spPr>
          <a:xfrm>
            <a:off x="5214942" y="3214686"/>
            <a:ext cx="3214710" cy="221457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00B0F0"/>
                </a:solidFill>
              </a:rPr>
              <a:t>Obvod a obsah štvorca .</a:t>
            </a:r>
            <a:endParaRPr lang="sk-SK" dirty="0">
              <a:solidFill>
                <a:srgbClr val="00B0F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Štvorec je rovinný útvar, ktorého všetky štyri strany sú rovnaké a zvyčajne ich označujeme malým písmenom </a:t>
            </a:r>
            <a:r>
              <a:rPr lang="sk-SK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a.</a:t>
            </a:r>
          </a:p>
          <a:p>
            <a:pPr>
              <a:buNone/>
            </a:pPr>
            <a:r>
              <a:rPr lang="sk-SK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              Obvod         o = 4 . a</a:t>
            </a:r>
          </a:p>
          <a:p>
            <a:pPr>
              <a:buNone/>
            </a:pPr>
            <a:r>
              <a:rPr lang="sk-SK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              Obsah          S = a . a</a:t>
            </a:r>
          </a:p>
          <a:p>
            <a:endParaRPr lang="sk-SK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sk-SK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r>
              <a:rPr lang="sk-SK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     a</a:t>
            </a:r>
            <a:endParaRPr lang="sk-SK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sk-SK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r>
              <a:rPr lang="sk-SK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a</a:t>
            </a:r>
            <a:endParaRPr lang="sk-SK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8" name="Rovná spojnica 7"/>
          <p:cNvCxnSpPr/>
          <p:nvPr/>
        </p:nvCxnSpPr>
        <p:spPr>
          <a:xfrm rot="5400000" flipH="1" flipV="1">
            <a:off x="1071538" y="3500438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ovná spojnica 10"/>
          <p:cNvCxnSpPr/>
          <p:nvPr/>
        </p:nvCxnSpPr>
        <p:spPr>
          <a:xfrm rot="16200000" flipH="1">
            <a:off x="428596" y="4357694"/>
            <a:ext cx="1785950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ovná spojnica 12"/>
          <p:cNvCxnSpPr/>
          <p:nvPr/>
        </p:nvCxnSpPr>
        <p:spPr>
          <a:xfrm>
            <a:off x="1285852" y="3500438"/>
            <a:ext cx="178595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ovná spojnica 14"/>
          <p:cNvCxnSpPr/>
          <p:nvPr/>
        </p:nvCxnSpPr>
        <p:spPr>
          <a:xfrm rot="16200000" flipH="1">
            <a:off x="2214546" y="4357694"/>
            <a:ext cx="1785950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ovná spojnica 16"/>
          <p:cNvCxnSpPr/>
          <p:nvPr/>
        </p:nvCxnSpPr>
        <p:spPr>
          <a:xfrm>
            <a:off x="1357290" y="5286388"/>
            <a:ext cx="178595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00B0F0"/>
                </a:solidFill>
              </a:rPr>
              <a:t>Obvod a obsah obdĺžnika.</a:t>
            </a:r>
            <a:endParaRPr lang="sk-SK" dirty="0">
              <a:solidFill>
                <a:srgbClr val="00B0F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 smtClean="0"/>
              <a:t>Obdĺžnik je rovinný útvar, ktorého protiľahlé strany sú zhodné a rovnobežné.</a:t>
            </a:r>
          </a:p>
          <a:p>
            <a:r>
              <a:rPr lang="sk-SK" dirty="0"/>
              <a:t> </a:t>
            </a:r>
            <a:r>
              <a:rPr lang="sk-SK" dirty="0" smtClean="0"/>
              <a:t>                                      Obvod : o = 2 . ( a + b )</a:t>
            </a:r>
          </a:p>
          <a:p>
            <a:r>
              <a:rPr lang="sk-SK" dirty="0"/>
              <a:t> </a:t>
            </a:r>
            <a:r>
              <a:rPr lang="sk-SK" dirty="0" smtClean="0"/>
              <a:t>                                       Obsah : S = a . b</a:t>
            </a:r>
          </a:p>
          <a:p>
            <a:endParaRPr lang="sk-SK" dirty="0" smtClean="0"/>
          </a:p>
          <a:p>
            <a:pPr>
              <a:buNone/>
            </a:pPr>
            <a:r>
              <a:rPr lang="sk-SK" dirty="0" smtClean="0"/>
              <a:t>                                       b</a:t>
            </a:r>
            <a:endParaRPr lang="sk-SK" dirty="0"/>
          </a:p>
          <a:p>
            <a:endParaRPr lang="sk-SK" dirty="0" smtClean="0"/>
          </a:p>
          <a:p>
            <a:pPr>
              <a:buNone/>
            </a:pPr>
            <a:r>
              <a:rPr lang="sk-SK" dirty="0" smtClean="0"/>
              <a:t>                    a                                  </a:t>
            </a:r>
          </a:p>
          <a:p>
            <a:pPr>
              <a:buNone/>
            </a:pPr>
            <a:r>
              <a:rPr lang="sk-SK" dirty="0" smtClean="0"/>
              <a:t>  </a:t>
            </a:r>
          </a:p>
          <a:p>
            <a:pPr>
              <a:buNone/>
            </a:pPr>
            <a:r>
              <a:rPr lang="sk-SK" dirty="0" smtClean="0"/>
              <a:t>                   </a:t>
            </a:r>
          </a:p>
          <a:p>
            <a:pPr>
              <a:buNone/>
            </a:pPr>
            <a:endParaRPr lang="sk-SK" dirty="0" smtClean="0"/>
          </a:p>
        </p:txBody>
      </p:sp>
      <p:sp>
        <p:nvSpPr>
          <p:cNvPr id="6" name="Obdĺžnik 5"/>
          <p:cNvSpPr/>
          <p:nvPr/>
        </p:nvSpPr>
        <p:spPr>
          <a:xfrm>
            <a:off x="1000100" y="3357562"/>
            <a:ext cx="2786082" cy="1357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FFC000"/>
                </a:solidFill>
              </a:rPr>
              <a:t>Obvod a obsah trojuholníka.</a:t>
            </a:r>
            <a:endParaRPr lang="sk-SK" dirty="0">
              <a:solidFill>
                <a:srgbClr val="FFC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Trojuholník je rovinný útvar, ktorý má tri strany, tri vnútorné uhly. Na výpočet obsahu potrebujeme poznať jednu stranu a k nemu príslušnú výšku.</a:t>
            </a:r>
          </a:p>
          <a:p>
            <a:r>
              <a:rPr lang="sk-SK" dirty="0" smtClean="0"/>
              <a:t>Obvod    o = a + b + c</a:t>
            </a:r>
          </a:p>
          <a:p>
            <a:r>
              <a:rPr lang="sk-SK" dirty="0" smtClean="0"/>
              <a:t>Obsah      S = a . </a:t>
            </a:r>
            <a:r>
              <a:rPr lang="sk-SK" dirty="0" err="1"/>
              <a:t>v</a:t>
            </a:r>
            <a:r>
              <a:rPr lang="sk-SK" sz="2400" dirty="0" err="1" smtClean="0"/>
              <a:t>a</a:t>
            </a:r>
            <a:r>
              <a:rPr lang="sk-SK" sz="2400" dirty="0" smtClean="0"/>
              <a:t>, kde </a:t>
            </a:r>
            <a:r>
              <a:rPr lang="sk-SK" sz="2400" dirty="0" err="1" smtClean="0"/>
              <a:t>va</a:t>
            </a:r>
            <a:r>
              <a:rPr lang="sk-SK" sz="2400" dirty="0" smtClean="0"/>
              <a:t> je výška na stranu a</a:t>
            </a:r>
          </a:p>
          <a:p>
            <a:endParaRPr lang="sk-SK" dirty="0"/>
          </a:p>
        </p:txBody>
      </p:sp>
      <p:cxnSp>
        <p:nvCxnSpPr>
          <p:cNvPr id="8" name="Rovná spojnica 7"/>
          <p:cNvCxnSpPr/>
          <p:nvPr/>
        </p:nvCxnSpPr>
        <p:spPr>
          <a:xfrm rot="5400000">
            <a:off x="250001" y="5464983"/>
            <a:ext cx="1428760" cy="6429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ovná spojnica 9"/>
          <p:cNvCxnSpPr/>
          <p:nvPr/>
        </p:nvCxnSpPr>
        <p:spPr>
          <a:xfrm>
            <a:off x="1285852" y="5072074"/>
            <a:ext cx="2357454" cy="19288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ovná spojnica 11"/>
          <p:cNvCxnSpPr/>
          <p:nvPr/>
        </p:nvCxnSpPr>
        <p:spPr>
          <a:xfrm>
            <a:off x="642910" y="6500834"/>
            <a:ext cx="2928958" cy="3571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ovná spojnica 13"/>
          <p:cNvCxnSpPr/>
          <p:nvPr/>
        </p:nvCxnSpPr>
        <p:spPr>
          <a:xfrm rot="5400000">
            <a:off x="500034" y="5786454"/>
            <a:ext cx="1500198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002060"/>
                </a:solidFill>
              </a:rPr>
              <a:t>Obvod a obsah rovnobežníka.</a:t>
            </a:r>
            <a:endParaRPr lang="sk-SK" dirty="0">
              <a:solidFill>
                <a:srgbClr val="002060"/>
              </a:solidFill>
            </a:endParaRP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FFC000"/>
                </a:solidFill>
              </a:rPr>
              <a:t>Kosoštvorec</a:t>
            </a:r>
            <a:endParaRPr lang="sk-SK" dirty="0">
              <a:solidFill>
                <a:srgbClr val="FFC000"/>
              </a:solidFill>
            </a:endParaRP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k-SK" dirty="0" smtClean="0"/>
              <a:t>Kosoštvorec je rovnobežník, ktorého protiľahlé strany sú zhodné a rovnobežné. Na výpočet obsahu potrebujeme poznať stranu a k nej priľahlú výšku.</a:t>
            </a:r>
          </a:p>
          <a:p>
            <a:r>
              <a:rPr lang="sk-SK" dirty="0" smtClean="0"/>
              <a:t>Obvod : o = 4 . a</a:t>
            </a:r>
          </a:p>
          <a:p>
            <a:r>
              <a:rPr lang="sk-SK" dirty="0" smtClean="0"/>
              <a:t>Obsah : S = a . </a:t>
            </a:r>
            <a:r>
              <a:rPr lang="sk-SK" dirty="0" err="1"/>
              <a:t>v</a:t>
            </a:r>
            <a:r>
              <a:rPr lang="sk-SK" dirty="0" err="1" smtClean="0"/>
              <a:t>a</a:t>
            </a:r>
            <a:endParaRPr lang="sk-SK" dirty="0" smtClean="0"/>
          </a:p>
          <a:p>
            <a:endParaRPr lang="sk-SK" dirty="0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k-SK" dirty="0" err="1" smtClean="0">
                <a:solidFill>
                  <a:srgbClr val="FFC000"/>
                </a:solidFill>
              </a:rPr>
              <a:t>Kosodľžnik</a:t>
            </a:r>
            <a:endParaRPr lang="sk-SK" dirty="0">
              <a:solidFill>
                <a:srgbClr val="FFC000"/>
              </a:solidFill>
            </a:endParaRP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sk-SK" dirty="0" err="1" smtClean="0"/>
              <a:t>Kosodľžnik</a:t>
            </a:r>
            <a:r>
              <a:rPr lang="sk-SK" dirty="0" smtClean="0"/>
              <a:t> je rovnobežník, ktorého protiľahlé strany sú rovnobežné. Na výpočet obsahu potrebujeme poznať veľkosť výšky na príslušnú stranu.</a:t>
            </a:r>
          </a:p>
          <a:p>
            <a:r>
              <a:rPr lang="sk-SK" dirty="0" smtClean="0"/>
              <a:t>Obvod :  o = 2. ( a + b )</a:t>
            </a:r>
          </a:p>
          <a:p>
            <a:r>
              <a:rPr lang="sk-SK" dirty="0" smtClean="0"/>
              <a:t>Obsah :   S = a . </a:t>
            </a:r>
            <a:r>
              <a:rPr lang="sk-SK" dirty="0" err="1"/>
              <a:t>v</a:t>
            </a:r>
            <a:r>
              <a:rPr lang="sk-SK" dirty="0" err="1" smtClean="0"/>
              <a:t>a</a:t>
            </a:r>
            <a:r>
              <a:rPr lang="sk-SK" dirty="0" smtClean="0"/>
              <a:t> </a:t>
            </a:r>
          </a:p>
          <a:p>
            <a:pPr>
              <a:buNone/>
            </a:pPr>
            <a:r>
              <a:rPr lang="sk-SK" dirty="0" smtClean="0"/>
              <a:t>                      S = b . </a:t>
            </a:r>
            <a:r>
              <a:rPr lang="sk-SK" dirty="0" err="1" smtClean="0"/>
              <a:t>vb</a:t>
            </a: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/>
          </a:p>
        </p:txBody>
      </p:sp>
      <p:sp>
        <p:nvSpPr>
          <p:cNvPr id="7" name="Kosodĺžnik 6"/>
          <p:cNvSpPr/>
          <p:nvPr/>
        </p:nvSpPr>
        <p:spPr>
          <a:xfrm>
            <a:off x="1142976" y="5572140"/>
            <a:ext cx="1571636" cy="107157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Kosodĺžnik 8"/>
          <p:cNvSpPr/>
          <p:nvPr/>
        </p:nvSpPr>
        <p:spPr>
          <a:xfrm>
            <a:off x="5072066" y="5786454"/>
            <a:ext cx="2286016" cy="928694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7030A0"/>
                </a:solidFill>
              </a:rPr>
              <a:t>Obvod a obsah lichobežníka.</a:t>
            </a:r>
            <a:endParaRPr lang="sk-SK" dirty="0">
              <a:solidFill>
                <a:srgbClr val="7030A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Lichobežník je špeciálny príklad štvoruholníka, ktorého dve protiľahlé strany sú rovnobežné – voláme ich </a:t>
            </a:r>
            <a:r>
              <a:rPr lang="sk-SK" dirty="0" smtClean="0">
                <a:solidFill>
                  <a:srgbClr val="FF0000"/>
                </a:solidFill>
              </a:rPr>
              <a:t>základne</a:t>
            </a:r>
            <a:r>
              <a:rPr lang="sk-SK" dirty="0" smtClean="0"/>
              <a:t> a dve protiľahlé strany sú rôznobežné – voláme ich </a:t>
            </a:r>
            <a:r>
              <a:rPr lang="sk-SK" dirty="0" smtClean="0">
                <a:solidFill>
                  <a:srgbClr val="FF0000"/>
                </a:solidFill>
              </a:rPr>
              <a:t>ramená. </a:t>
            </a:r>
            <a:r>
              <a:rPr lang="sk-SK" dirty="0" smtClean="0"/>
              <a:t>Základne zvyčajne označujeme </a:t>
            </a:r>
            <a:r>
              <a:rPr lang="sk-SK" dirty="0" smtClean="0">
                <a:solidFill>
                  <a:srgbClr val="FF0000"/>
                </a:solidFill>
              </a:rPr>
              <a:t>a, c </a:t>
            </a:r>
            <a:r>
              <a:rPr lang="sk-SK" dirty="0" smtClean="0"/>
              <a:t>a ramená </a:t>
            </a:r>
            <a:r>
              <a:rPr lang="sk-SK" dirty="0" smtClean="0">
                <a:solidFill>
                  <a:srgbClr val="FF0000"/>
                </a:solidFill>
              </a:rPr>
              <a:t>b, d. </a:t>
            </a:r>
            <a:r>
              <a:rPr lang="sk-SK" dirty="0" smtClean="0"/>
              <a:t>Na to, aby sme vypočítali obsah, musíme poznať výšku, čo je vzdialenosť základní.</a:t>
            </a:r>
            <a:r>
              <a:rPr lang="sk-SK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sk-SK" dirty="0" smtClean="0">
                <a:solidFill>
                  <a:srgbClr val="FF0000"/>
                </a:solidFill>
              </a:rPr>
              <a:t>                                         </a:t>
            </a:r>
            <a:r>
              <a:rPr lang="sk-SK" dirty="0" smtClean="0"/>
              <a:t>Obvod : o = a +b + c + d</a:t>
            </a:r>
          </a:p>
          <a:p>
            <a:pPr>
              <a:buNone/>
            </a:pPr>
            <a:r>
              <a:rPr lang="sk-SK" dirty="0" smtClean="0">
                <a:solidFill>
                  <a:srgbClr val="FF0000"/>
                </a:solidFill>
              </a:rPr>
              <a:t>                                          </a:t>
            </a:r>
            <a:r>
              <a:rPr lang="sk-SK" dirty="0" smtClean="0"/>
              <a:t>Obsah : S = ( a + c ).v:2</a:t>
            </a:r>
            <a:r>
              <a:rPr lang="sk-SK" dirty="0" smtClean="0">
                <a:solidFill>
                  <a:srgbClr val="FF0000"/>
                </a:solidFill>
              </a:rPr>
              <a:t>                                   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4" name="Lichobežník 3"/>
          <p:cNvSpPr/>
          <p:nvPr/>
        </p:nvSpPr>
        <p:spPr>
          <a:xfrm>
            <a:off x="928662" y="4857760"/>
            <a:ext cx="3143272" cy="1357322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423</Words>
  <Application>Microsoft Office PowerPoint</Application>
  <PresentationFormat>Prezentácia na obrazovke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9" baseType="lpstr">
      <vt:lpstr>Motív Office</vt:lpstr>
      <vt:lpstr>Obsahy a obvody rovinných útvarov.</vt:lpstr>
      <vt:lpstr>Obsah a obvod pravouhlého trojuholníka.</vt:lpstr>
      <vt:lpstr>Pravouhlý trojuholník.</vt:lpstr>
      <vt:lpstr>Obvod a obsah štvorca .</vt:lpstr>
      <vt:lpstr>Obvod a obsah obdĺžnika.</vt:lpstr>
      <vt:lpstr>Obvod a obsah trojuholníka.</vt:lpstr>
      <vt:lpstr>Obvod a obsah rovnobežníka.</vt:lpstr>
      <vt:lpstr>Obvod a obsah lichobežníka.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Obsahy a obvody rovinných útvarov.</dc:title>
  <dc:creator>Katarina Kovacova</dc:creator>
  <cp:lastModifiedBy>Katarina Kovacova</cp:lastModifiedBy>
  <cp:revision>15</cp:revision>
  <dcterms:created xsi:type="dcterms:W3CDTF">2020-10-26T09:20:50Z</dcterms:created>
  <dcterms:modified xsi:type="dcterms:W3CDTF">2020-10-27T07:23:10Z</dcterms:modified>
</cp:coreProperties>
</file>