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3"/>
  </p:notesMasterIdLst>
  <p:handoutMasterIdLst>
    <p:handoutMasterId r:id="rId14"/>
  </p:handoutMasterIdLst>
  <p:sldIdLst>
    <p:sldId id="484" r:id="rId3"/>
    <p:sldId id="504" r:id="rId4"/>
    <p:sldId id="506" r:id="rId5"/>
    <p:sldId id="508" r:id="rId6"/>
    <p:sldId id="509" r:id="rId7"/>
    <p:sldId id="513" r:id="rId8"/>
    <p:sldId id="515" r:id="rId9"/>
    <p:sldId id="517" r:id="rId10"/>
    <p:sldId id="518" r:id="rId11"/>
    <p:sldId id="516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02BE4106-16E2-4A29-93D6-E467083D41C2}">
          <p14:sldIdLst/>
        </p14:section>
        <p14:section name="ZADANIA PZE" id="{B5A55FDC-6E94-4ECA-A83E-5B2C037941BE}">
          <p14:sldIdLst>
            <p14:sldId id="484"/>
            <p14:sldId id="504"/>
            <p14:sldId id="506"/>
            <p14:sldId id="508"/>
            <p14:sldId id="509"/>
            <p14:sldId id="513"/>
            <p14:sldId id="515"/>
            <p14:sldId id="517"/>
            <p14:sldId id="518"/>
          </p14:sldIdLst>
        </p14:section>
        <p14:section name="DOKUMENTOWANIE" id="{2915DCD8-02F8-494B-A2D0-CB006DA0F2E1}">
          <p14:sldIdLst>
            <p14:sldId id="5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0D6"/>
    <a:srgbClr val="DCE5EE"/>
    <a:srgbClr val="C4D3E2"/>
    <a:srgbClr val="ECF1F0"/>
    <a:srgbClr val="D7E1DF"/>
    <a:srgbClr val="61817B"/>
    <a:srgbClr val="787E54"/>
    <a:srgbClr val="C6D4D1"/>
    <a:srgbClr val="B9CBDD"/>
    <a:srgbClr val="94B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9" autoAdjust="0"/>
    <p:restoredTop sz="96404" autoAdjust="0"/>
  </p:normalViewPr>
  <p:slideViewPr>
    <p:cSldViewPr snapToGrid="0">
      <p:cViewPr varScale="1">
        <p:scale>
          <a:sx n="87" d="100"/>
          <a:sy n="87" d="100"/>
        </p:scale>
        <p:origin x="77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252"/>
    </p:cViewPr>
  </p:sorterViewPr>
  <p:notesViewPr>
    <p:cSldViewPr snapToGrid="0"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D3ABA583-DA23-41CC-8A3A-A9B4053E366D}" type="datetime1">
              <a:rPr lang="pl-PL" smtClean="0"/>
              <a:pPr/>
              <a:t>06.02.2024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FB19900-1A1F-467D-A805-F656B0F26C4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381000"/>
            <a:ext cx="2579688" cy="1935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454751" y="2921191"/>
            <a:ext cx="5994325" cy="6338790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453997" y="9332904"/>
            <a:ext cx="1044223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D1B3FE2-921C-4EB4-9C61-BFD086FC95A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677717" y="9430090"/>
            <a:ext cx="1044223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BD4B1263-7AEF-49A3-B357-C0DD28315C74}" type="datetime1">
              <a:rPr lang="pl-PL" smtClean="0"/>
              <a:pPr/>
              <a:t>06.02.2024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 Semilight" panose="020B0402040204020203" pitchFamily="34" charset="0"/>
        <a:ea typeface="+mn-ea"/>
        <a:cs typeface="Segoe UI Semilight" panose="020B04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 noProof="0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33845" y="535577"/>
            <a:ext cx="7886700" cy="731520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36055"/>
            <a:ext cx="7886700" cy="4351337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fld id="{4FAB73BC-B049-4115-A692-8D63A059BFB8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434" y="46614"/>
            <a:ext cx="1581783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pl-PL" noProof="0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/>
          <a:srcRect l="844" t="4570" r="-844" b="3402"/>
          <a:stretch/>
        </p:blipFill>
        <p:spPr>
          <a:xfrm>
            <a:off x="7408752" y="22050"/>
            <a:ext cx="1711105" cy="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noProof="0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830997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>
                <a:ln w="0"/>
                <a:solidFill>
                  <a:schemeClr val="bg1"/>
                </a:solidFill>
                <a:latin typeface="+mj-lt"/>
              </a:rPr>
              <a:t>HARMONOGRAM PRZEPROWADZANIA EGZAMINU ÓSMOKLASISTY w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2024 </a:t>
            </a:r>
            <a:r>
              <a:rPr lang="pl-PL" sz="2400" dirty="0">
                <a:ln w="0"/>
                <a:solidFill>
                  <a:schemeClr val="bg1"/>
                </a:solidFill>
                <a:latin typeface="+mj-lt"/>
              </a:rPr>
              <a:t>r.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74191"/>
              </p:ext>
            </p:extLst>
          </p:nvPr>
        </p:nvGraphicFramePr>
        <p:xfrm>
          <a:off x="113124" y="1405286"/>
          <a:ext cx="8804633" cy="48441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39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u="none" strike="noStrike" kern="1200" baseline="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kern="1200" baseline="0" dirty="0" smtClean="0"/>
                        <a:t>Terminy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/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6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 smtClean="0"/>
                        <a:t>W </a:t>
                      </a:r>
                      <a:r>
                        <a:rPr lang="pl-PL" sz="1800" b="1" u="none" strike="noStrike" kern="1200" baseline="0" dirty="0"/>
                        <a:t>terminie głównym </a:t>
                      </a:r>
                      <a:r>
                        <a:rPr lang="pl-PL" sz="1800" u="none" strike="noStrike" kern="1200" baseline="0" dirty="0"/>
                        <a:t>	</a:t>
                      </a:r>
                    </a:p>
                    <a:p>
                      <a:endParaRPr lang="pl-PL" sz="1800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język polski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maja 2024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(wtorek)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matematyka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maja 2024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(środa)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język obcy nowożytny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maja 2024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(czwartek)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094">
                <a:tc>
                  <a:txBody>
                    <a:bodyPr/>
                    <a:lstStyle/>
                    <a:p>
                      <a:endParaRPr lang="pl-PL" sz="1800" b="1" u="none" strike="noStrike" kern="1200" baseline="0" dirty="0" smtClean="0"/>
                    </a:p>
                    <a:p>
                      <a:endParaRPr lang="pl-PL" sz="1800" b="1" u="none" strike="noStrike" kern="1200" baseline="0" dirty="0" smtClean="0"/>
                    </a:p>
                    <a:p>
                      <a:r>
                        <a:rPr lang="pl-PL" sz="1800" b="1" u="none" strike="noStrike" kern="1200" baseline="0" dirty="0" smtClean="0"/>
                        <a:t>W </a:t>
                      </a:r>
                      <a:r>
                        <a:rPr lang="pl-PL" sz="1800" b="1" u="none" strike="noStrike" kern="1200" baseline="0" dirty="0"/>
                        <a:t>terminie dodatkowym </a:t>
                      </a:r>
                      <a:r>
                        <a:rPr lang="pl-PL" sz="1800" u="none" strike="noStrike" kern="1200" baseline="0" dirty="0"/>
                        <a:t>	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język polski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czerwca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(poniedziałek)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matematyka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czerwca 2023 r. 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(wtorek)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język obcy nowożytny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czerwca 2023 r. </a:t>
                      </a: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(środa) – </a:t>
                      </a:r>
                      <a:r>
                        <a:rPr lang="pl-PL" sz="13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godz. 9:00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7746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10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Ważne terminy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30 września </a:t>
            </a:r>
            <a:r>
              <a:rPr lang="pl-PL" b="1" dirty="0" smtClean="0"/>
              <a:t>2023 </a:t>
            </a:r>
            <a:r>
              <a:rPr lang="pl-PL" b="1" dirty="0" smtClean="0"/>
              <a:t>r</a:t>
            </a:r>
            <a:r>
              <a:rPr lang="pl-PL" dirty="0"/>
              <a:t>. – złożenie </a:t>
            </a:r>
            <a:r>
              <a:rPr lang="pl-PL" dirty="0" smtClean="0"/>
              <a:t>deklaracji wskazującej </a:t>
            </a:r>
            <a:r>
              <a:rPr lang="pl-PL" dirty="0"/>
              <a:t>język obcy nowożytny, z którego uczeń przystąpi do egzaminu </a:t>
            </a:r>
            <a:r>
              <a:rPr lang="pl-PL" dirty="0" smtClean="0"/>
              <a:t>ósmoklasisty, (b) informującej </a:t>
            </a:r>
            <a:r>
              <a:rPr lang="pl-PL" dirty="0"/>
              <a:t>o zamiarze przystąpienia do egzaminu ósmoklasisty z matematyki w języku danej mniejszości narodowej, mniejszości etnicznej lub w języku </a:t>
            </a:r>
            <a:r>
              <a:rPr lang="pl-PL" dirty="0" smtClean="0"/>
              <a:t>regionalnym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17 października </a:t>
            </a:r>
            <a:r>
              <a:rPr lang="pl-PL" b="1" dirty="0" smtClean="0"/>
              <a:t>2023 </a:t>
            </a:r>
            <a:r>
              <a:rPr lang="pl-PL" b="1" dirty="0"/>
              <a:t>r. </a:t>
            </a:r>
            <a:r>
              <a:rPr lang="pl-PL" dirty="0"/>
              <a:t>– przedłożenie dyrektorowi szkoły zaświadczenia o stanie zdrowia ucznia lub opinii poradni psychologiczno-pedagogicznej o specyficznych trudnościach w uczeniu </a:t>
            </a:r>
            <a:r>
              <a:rPr lang="pl-PL" dirty="0" smtClean="0"/>
              <a:t>się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24 listopada </a:t>
            </a:r>
            <a:r>
              <a:rPr lang="pl-PL" b="1" dirty="0" smtClean="0"/>
              <a:t>2023 </a:t>
            </a:r>
            <a:r>
              <a:rPr lang="pl-PL" b="1" dirty="0"/>
              <a:t>r. </a:t>
            </a:r>
            <a:r>
              <a:rPr lang="pl-PL" dirty="0"/>
              <a:t>– złożenie oświadczenia o korzystaniu albo niekorzystaniu ze wskazanych sposobów dostosowania warunków lub formy przeprowadzania egzaminu do potrzeb edukacyjnych i możliwości psychofizycznych zdających, po otrzymaniu pisemnej </a:t>
            </a:r>
            <a:r>
              <a:rPr lang="pl-PL" dirty="0" smtClean="0"/>
              <a:t>informacji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 smtClean="0"/>
              <a:t>16</a:t>
            </a:r>
            <a:r>
              <a:rPr lang="pl-PL" b="1" dirty="0" smtClean="0"/>
              <a:t> </a:t>
            </a:r>
            <a:r>
              <a:rPr lang="pl-PL" b="1" dirty="0"/>
              <a:t>lutego </a:t>
            </a:r>
            <a:r>
              <a:rPr lang="pl-PL" b="1" dirty="0" smtClean="0"/>
              <a:t>2024 </a:t>
            </a:r>
            <a:r>
              <a:rPr lang="pl-PL" b="1" dirty="0"/>
              <a:t>r. </a:t>
            </a:r>
            <a:r>
              <a:rPr lang="pl-PL" dirty="0"/>
              <a:t>– złożenie pisemnej informacji o zmianie w </a:t>
            </a:r>
            <a:r>
              <a:rPr lang="pl-PL" dirty="0" smtClean="0"/>
              <a:t>deklaracjach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/>
              <a:t>do </a:t>
            </a:r>
            <a:r>
              <a:rPr lang="pl-PL" b="1" dirty="0"/>
              <a:t>6</a:t>
            </a:r>
            <a:r>
              <a:rPr lang="pl-PL" b="1" dirty="0" smtClean="0"/>
              <a:t> </a:t>
            </a:r>
            <a:r>
              <a:rPr lang="pl-PL" b="1" dirty="0"/>
              <a:t>maja </a:t>
            </a:r>
            <a:r>
              <a:rPr lang="pl-PL" b="1" dirty="0" smtClean="0"/>
              <a:t>2024 </a:t>
            </a:r>
            <a:r>
              <a:rPr lang="pl-PL" b="1" dirty="0"/>
              <a:t>r. </a:t>
            </a:r>
            <a:r>
              <a:rPr lang="pl-PL" dirty="0"/>
              <a:t>– przekazanie dyrektorowi szkoły wniosku o zmianie języka obcego nowożytnego w przypadku laureatów/finalistów konkursów/olimpiad </a:t>
            </a:r>
            <a:r>
              <a:rPr lang="pl-PL" dirty="0" smtClean="0"/>
              <a:t>przedmiotowych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2717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966704" y="6416531"/>
            <a:ext cx="2057400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2</a:t>
            </a:fld>
            <a:endParaRPr lang="pl-PL" noProof="0"/>
          </a:p>
        </p:txBody>
      </p:sp>
      <p:sp>
        <p:nvSpPr>
          <p:cNvPr id="5" name="Prostokąt 4"/>
          <p:cNvSpPr/>
          <p:nvPr/>
        </p:nvSpPr>
        <p:spPr>
          <a:xfrm>
            <a:off x="237932" y="673039"/>
            <a:ext cx="8639999" cy="504000"/>
          </a:xfrm>
          <a:prstGeom prst="rect">
            <a:avLst/>
          </a:prstGeom>
          <a:solidFill>
            <a:srgbClr val="26445C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pl-PL" sz="2800" dirty="0">
                <a:ln w="0"/>
                <a:solidFill>
                  <a:schemeClr val="bg1"/>
                </a:solidFill>
                <a:latin typeface="+mj-lt"/>
              </a:rPr>
              <a:t>CZAS PRACY ZDAJĄCYCH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86035"/>
              </p:ext>
            </p:extLst>
          </p:nvPr>
        </p:nvGraphicFramePr>
        <p:xfrm>
          <a:off x="237932" y="1197546"/>
          <a:ext cx="8640000" cy="49518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504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n-lt"/>
                        </a:rPr>
                        <a:t>PRZEDMIOT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+mn-lt"/>
                        </a:rPr>
                        <a:t>CZAS PRACY</a:t>
                      </a:r>
                      <a:endParaRPr lang="pl-PL" sz="20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/>
                        <a:t>język polski 	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120 minut </a:t>
                      </a:r>
                    </a:p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180 minut w przypadku uczniów, dla których czas trwania egzaminu może być przedłużony)</a:t>
                      </a:r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r>
                        <a:rPr lang="pl-PL" sz="1800" b="1" u="none" strike="noStrike" kern="1200" baseline="0" dirty="0"/>
                        <a:t>matematyka</a:t>
                      </a:r>
                      <a:endParaRPr lang="pl-PL" sz="1800" b="1" dirty="0"/>
                    </a:p>
                  </a:txBody>
                  <a:tcPr anchor="ctr"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100 minut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150 minut w przypadku uczniów, dla których czas trwania egzaminu może być przedłużony) </a:t>
                      </a:r>
                    </a:p>
                  </a:txBody>
                  <a:tcPr anchor="ctr"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450">
                <a:tc>
                  <a:txBody>
                    <a:bodyPr/>
                    <a:lstStyle/>
                    <a:p>
                      <a:r>
                        <a:rPr lang="pl-PL" sz="1800" b="1" u="none" strike="noStrike" kern="1200" baseline="0" dirty="0"/>
                        <a:t>język obcy nowożytny </a:t>
                      </a:r>
                      <a:endParaRPr lang="pl-PL" sz="1800" b="1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+mn-lt"/>
                        </a:rPr>
                        <a:t>90 minut </a:t>
                      </a:r>
                    </a:p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latin typeface="+mn-lt"/>
                        </a:rPr>
                        <a:t>(lub nie więcej niż 135 minut w przypadku uczniów, dla których czas trwania egzaminu może być przedłużony)</a:t>
                      </a:r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Obraz 6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808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3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31535"/>
              </p:ext>
            </p:extLst>
          </p:nvPr>
        </p:nvGraphicFramePr>
        <p:xfrm>
          <a:off x="113124" y="1405286"/>
          <a:ext cx="8804633" cy="612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4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RODZAJ</a:t>
                      </a:r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/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3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u="none" strike="noStrike" kern="1200" baseline="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baseline="0" dirty="0" smtClean="0"/>
                        <a:t>form</a:t>
                      </a:r>
                      <a:r>
                        <a:rPr lang="pl-PL" sz="1800" u="none" strike="noStrike" kern="1200" baseline="0" dirty="0"/>
                        <a:t>	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Dostosowanie form egzaminu ósmoklasisty polega na przygotowaniu odrębnych arkuszy dostosowanych do potrzeb i możliwości zdających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395">
                <a:tc>
                  <a:txBody>
                    <a:bodyPr/>
                    <a:lstStyle/>
                    <a:p>
                      <a:pPr algn="ctr"/>
                      <a:endParaRPr lang="pl-PL" sz="1800" b="1" u="none" strike="noStrike" kern="1200" baseline="0" dirty="0" smtClean="0"/>
                    </a:p>
                    <a:p>
                      <a:pPr algn="ctr"/>
                      <a:endParaRPr lang="pl-PL" sz="1800" b="1" u="none" strike="noStrike" kern="1200" baseline="0" dirty="0" smtClean="0"/>
                    </a:p>
                    <a:p>
                      <a:pPr algn="ctr"/>
                      <a:r>
                        <a:rPr lang="pl-PL" sz="1800" b="1" u="none" strike="noStrike" kern="1200" baseline="0" dirty="0" smtClean="0"/>
                        <a:t>warunków</a:t>
                      </a:r>
                      <a:r>
                        <a:rPr lang="pl-PL" sz="1800" u="none" strike="noStrike" kern="1200" baseline="0" dirty="0"/>
                        <a:t>	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Dostosowanie warunków przeprowadzania egzaminu ósmoklasisty polega między innymi na: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zminimalizowaniu ograniczeń wynikających z niepełnosprawności, niedostosowania społecznego lub zagrożenia niedostosowaniem społecznym ucznia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zapewnieniu uczniowi miejsca pracy odpowiedniego do jego potrzeb edukacyjnych oraz możliwości psychofizycznych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wykorzystaniu odpowiedniego sprzętu specjalistycznego i środków dydaktycznych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odpowiednim przedłużeniu czasu przewidzianego na przeprowadzenie egzaminu ósmoklasisty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ustaleniu zasad oceniania rozwiązań zadań wykorzystywanych do przeprowadzania egzaminu ósmoklasisty uwzględniających potrzeby edukacyjne oraz możliwości psychofizyczne ucznia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pl-PL" dirty="0" smtClean="0"/>
                        <a:t>zapewnieniu obecności i pomocy w czasie egzaminu ósmoklasisty nauczyciela wspomagającego ucznia w czytaniu lub pisaniu lub specjalisty odpowiednio z zakresu danego rodzaju niepełnosprawności, niedostosowania społecznego lub zagrożenia niedostosowaniem społecznym, jeżeli jest to niezbędne do uzyskania właściwego kontaktu z uczniem lub pomocy w obsłudze sprzętu specjalistycznego i środków dydaktycznych.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354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4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48459"/>
              </p:ext>
            </p:extLst>
          </p:nvPr>
        </p:nvGraphicFramePr>
        <p:xfrm>
          <a:off x="113125" y="1480703"/>
          <a:ext cx="8804631" cy="5189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835497498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2061405161"/>
                    </a:ext>
                  </a:extLst>
                </a:gridCol>
              </a:tblGrid>
              <a:tr h="31135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Lp.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Uczeń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dostosowanie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Podstawa (dokument)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warunków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5237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kształcenia specjalnego wydane ze względu na niepełnosprawność</a:t>
                      </a:r>
                      <a:endParaRPr lang="pl-PL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9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kształcenia specjalnego wydane ze względu na niedostosowanie społeczne lub zagrożenie niedostosowaniem społecznym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2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orzeczenie o potrzebie indywidualnego nauczania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orzeczenie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37603"/>
                  </a:ext>
                </a:extLst>
              </a:tr>
              <a:tr h="37353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chory lub niesprawny czasowo oraz uczeń z chorobami przewlekłymi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zaświadczenie o stanie zdrowia wydane przez lekarza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03921"/>
                  </a:ext>
                </a:extLst>
              </a:tr>
              <a:tr h="33512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posiadający opinię poradni psychologiczno-pedagogicznej, w tym poradni specjalistycznej, o specyficznych trudnościach w uczeniu się6 , w tym: z dysleksją, dysgrafią, dysortografią, dyskalkulią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opinia poradni psychologiczno-pedagogicznej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1803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152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5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09786"/>
              </p:ext>
            </p:extLst>
          </p:nvPr>
        </p:nvGraphicFramePr>
        <p:xfrm>
          <a:off x="113125" y="1480703"/>
          <a:ext cx="8804631" cy="53606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835497498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2061405161"/>
                    </a:ext>
                  </a:extLst>
                </a:gridCol>
              </a:tblGrid>
              <a:tr h="31135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Lp.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Uczeń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dostosowanie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Podstawa (dokument)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pl-PL" sz="16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warunków</a:t>
                      </a:r>
                      <a:endParaRPr lang="pl-PL" sz="1600" b="1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5237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6.</a:t>
                      </a:r>
                      <a:endParaRPr lang="pl-PL" dirty="0"/>
                    </a:p>
                  </a:txBody>
                  <a:tcPr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który w roku szkolnym 2022/2023 był objęty pomocą psychologiczno-pedagogiczną w szkole ze względu na: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trudności adaptacyjne związane z wcześniejszym kształceniem za granicą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zaburzenia komunikacji językowej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pl-PL" dirty="0" smtClean="0"/>
                        <a:t>sytuację kryzysową lub traumatyczną</a:t>
                      </a:r>
                      <a:endParaRPr lang="pl-PL" dirty="0"/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4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29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 którym mowa w art. 165 ust. 1 ustawy </a:t>
                      </a:r>
                    </a:p>
                    <a:p>
                      <a:r>
                        <a:rPr lang="pl-PL" dirty="0" smtClean="0"/>
                        <a:t>z dnia 14 grudnia 2016 r. Prawo oświatowe (cudzoziemiec), któremu ograniczona znajomość języka polskiego utrudnia zrozumienie czytanego tekstu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81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obywatel Ukrainy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pozytywna opinia rady pedagogicznej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37603"/>
                  </a:ext>
                </a:extLst>
              </a:tr>
              <a:tr h="76581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pl-PL" sz="13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pl-PL" sz="13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pl-PL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uczeń z zaburzeniem widzenia barw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zaświadczenie o stanie zdrowia wydane przez lekarza </a:t>
                      </a:r>
                      <a:endParaRPr lang="pl-PL" sz="13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AC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85844"/>
                  </a:ext>
                </a:extLst>
              </a:tr>
            </a:tbl>
          </a:graphicData>
        </a:graphic>
      </p:graphicFrame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852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6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dirty="0" smtClean="0">
                <a:ln w="0"/>
                <a:solidFill>
                  <a:schemeClr val="bg1"/>
                </a:solidFill>
                <a:latin typeface="+mj-lt"/>
              </a:rPr>
              <a:t>DOSTOSOWANIA</a:t>
            </a:r>
            <a:endParaRPr lang="pl-PL" sz="2400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457199" y="1605442"/>
            <a:ext cx="81164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/>
              <a:t>Egzamin ósmoklasisty powinien odbywać się w oddzielnej sali, jeżeli zdający korzysta z co najmniej jednego z następujących dostosowań: </a:t>
            </a:r>
            <a:endParaRPr lang="pl-PL" dirty="0" smtClean="0"/>
          </a:p>
          <a:p>
            <a:pPr algn="ctr"/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urządzeń technicznych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płyty CD z dostosowanym nagraniem w przypadku egzaminu z języka obcego nowożytnego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udział </a:t>
            </a:r>
            <a:r>
              <a:rPr lang="pl-PL" dirty="0"/>
              <a:t>nauczyciela wspomagającego (członka zespołu nadzorującego) w czytaniu i/lub pisaniu </a:t>
            </a:r>
          </a:p>
          <a:p>
            <a:pPr marL="342900" indent="-342900">
              <a:buAutoNum type="arabicParenR"/>
            </a:pPr>
            <a:r>
              <a:rPr lang="pl-PL" dirty="0" smtClean="0"/>
              <a:t>czas </a:t>
            </a:r>
            <a:r>
              <a:rPr lang="pl-PL" dirty="0"/>
              <a:t>przedłużony o dodatkowe </a:t>
            </a:r>
            <a:r>
              <a:rPr lang="pl-PL" dirty="0" smtClean="0"/>
              <a:t>przerwy.</a:t>
            </a:r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pomocy nauczyciela tłumacza (ma on status nauczyciela wspomagającego, może być członkiem zespołu </a:t>
            </a:r>
            <a:r>
              <a:rPr lang="pl-PL" dirty="0" smtClean="0"/>
              <a:t>nadzorującego)</a:t>
            </a:r>
          </a:p>
          <a:p>
            <a:pPr marL="342900" indent="-342900">
              <a:buAutoNum type="arabicParenR"/>
            </a:pPr>
            <a:r>
              <a:rPr lang="pl-PL" dirty="0" smtClean="0"/>
              <a:t>korzystanie </a:t>
            </a:r>
            <a:r>
              <a:rPr lang="pl-PL" dirty="0"/>
              <a:t>z pomocy / udział w egzaminie specjalisty, np. psychologa, pedagoga (członka zespołu nadzorującego).</a:t>
            </a:r>
          </a:p>
        </p:txBody>
      </p:sp>
    </p:spTree>
    <p:extLst>
      <p:ext uri="{BB962C8B-B14F-4D97-AF65-F5344CB8AC3E}">
        <p14:creationId xmlns:p14="http://schemas.microsoft.com/office/powerpoint/2010/main" val="105310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7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13124" y="554450"/>
            <a:ext cx="8804633" cy="830997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Materiały </a:t>
            </a:r>
            <a:r>
              <a:rPr lang="pl-PL" sz="2400" b="1" dirty="0">
                <a:solidFill>
                  <a:schemeClr val="bg1"/>
                </a:solidFill>
              </a:rPr>
              <a:t>i </a:t>
            </a:r>
            <a:r>
              <a:rPr lang="pl-PL" sz="2400" b="1" dirty="0" smtClean="0">
                <a:solidFill>
                  <a:schemeClr val="bg1"/>
                </a:solidFill>
              </a:rPr>
              <a:t>przybory pomocnicze, </a:t>
            </a:r>
            <a:r>
              <a:rPr lang="pl-PL" sz="2400" b="1" dirty="0">
                <a:solidFill>
                  <a:schemeClr val="bg1"/>
                </a:solidFill>
              </a:rPr>
              <a:t>z których mogą korzystać zdający na egzaminie </a:t>
            </a:r>
            <a:r>
              <a:rPr lang="pl-PL" sz="2400" b="1" dirty="0" smtClean="0">
                <a:solidFill>
                  <a:schemeClr val="bg1"/>
                </a:solidFill>
              </a:rPr>
              <a:t>ósmoklasisty </a:t>
            </a:r>
            <a:r>
              <a:rPr lang="pl-PL" sz="2400" b="1" dirty="0">
                <a:solidFill>
                  <a:schemeClr val="bg1"/>
                </a:solidFill>
              </a:rPr>
              <a:t>w 2023 roku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47835" y="1736925"/>
            <a:ext cx="81164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Każdy </a:t>
            </a:r>
            <a:r>
              <a:rPr lang="pl-PL" dirty="0"/>
              <a:t>zdający powinien mieć na egzaminie ósmoklasisty z każdego przedmiotu </a:t>
            </a:r>
            <a:r>
              <a:rPr lang="pl-PL" b="1" dirty="0"/>
              <a:t>długopis (lub pióro) z czarnym tuszem</a:t>
            </a:r>
            <a:r>
              <a:rPr lang="pl-PL" dirty="0"/>
              <a:t> (atramentem) przeznaczony do zapisywania rozwiązań (odpowiedzi</a:t>
            </a:r>
            <a:r>
              <a:rPr lang="pl-PL" dirty="0" smtClean="0"/>
              <a:t>).</a:t>
            </a:r>
            <a:endParaRPr lang="pl-PL" dirty="0"/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Dodatkowo </a:t>
            </a:r>
            <a:r>
              <a:rPr lang="pl-PL" b="1" dirty="0"/>
              <a:t>na egzaminie z matematyki </a:t>
            </a:r>
            <a:r>
              <a:rPr lang="pl-PL" dirty="0"/>
              <a:t>każdy zdający powinien mieć </a:t>
            </a:r>
            <a:r>
              <a:rPr lang="pl-PL" b="1" dirty="0"/>
              <a:t>linijkę. </a:t>
            </a:r>
            <a:r>
              <a:rPr lang="pl-PL" dirty="0"/>
              <a:t>Rysunki – jeżeli trzeba je wykonać – zdający wykonują długopisem. </a:t>
            </a:r>
            <a:r>
              <a:rPr lang="pl-PL" b="1" dirty="0"/>
              <a:t>Nie wykonuje się rysunków </a:t>
            </a:r>
            <a:r>
              <a:rPr lang="pl-PL" b="1" dirty="0" smtClean="0"/>
              <a:t>ołówkiem.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Z </a:t>
            </a:r>
            <a:r>
              <a:rPr lang="pl-PL" dirty="0"/>
              <a:t>dodatkowych materiałów oraz przyborów pomocniczych mogą korzystać zdający, którym dostosowano warunki przeprowadzania egzaminu ósmoklasisty. Zdający korzystają ze sprzętu, którego używają w procesie </a:t>
            </a:r>
            <a:r>
              <a:rPr lang="pl-PL" dirty="0" smtClean="0"/>
              <a:t>dydaktycznym.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/>
              <a:t>Osoby </a:t>
            </a:r>
            <a:r>
              <a:rPr lang="pl-PL" dirty="0"/>
              <a:t>z chorobami przewlekłymi, chore lub niesprawne czasowo mogą korzystać z zaleconego przez lekarza sprzętu medycznego i leków koniecznych ze względu na </a:t>
            </a:r>
            <a:r>
              <a:rPr lang="pl-PL" dirty="0" smtClean="0"/>
              <a:t>chorobę.</a:t>
            </a:r>
          </a:p>
        </p:txBody>
      </p:sp>
    </p:spTree>
    <p:extLst>
      <p:ext uri="{BB962C8B-B14F-4D97-AF65-F5344CB8AC3E}">
        <p14:creationId xmlns:p14="http://schemas.microsoft.com/office/powerpoint/2010/main" val="2128637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8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31979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Na </a:t>
            </a:r>
            <a:r>
              <a:rPr lang="pl-PL" dirty="0"/>
              <a:t>stronie internetowej CKE </a:t>
            </a:r>
            <a:endParaRPr lang="pl-PL" sz="3600" b="1" dirty="0" smtClean="0">
              <a:solidFill>
                <a:srgbClr val="002060"/>
              </a:solidFill>
              <a:hlinkClick r:id="rId3"/>
            </a:endParaRPr>
          </a:p>
          <a:p>
            <a:pPr algn="ctr"/>
            <a:endParaRPr lang="pl-PL" sz="3600" b="1" dirty="0" smtClean="0">
              <a:solidFill>
                <a:srgbClr val="002060"/>
              </a:solidFill>
              <a:hlinkClick r:id="rId3"/>
            </a:endParaRPr>
          </a:p>
          <a:p>
            <a:pPr algn="ctr"/>
            <a:r>
              <a:rPr lang="pl-PL" sz="3600" b="1" dirty="0" smtClean="0">
                <a:solidFill>
                  <a:srgbClr val="002060"/>
                </a:solidFill>
                <a:hlinkClick r:id="rId3"/>
              </a:rPr>
              <a:t>www.cke.gov.pl</a:t>
            </a:r>
            <a:endParaRPr lang="pl-PL" sz="3600" b="1" dirty="0" smtClean="0">
              <a:solidFill>
                <a:srgbClr val="002060"/>
              </a:solidFill>
            </a:endParaRPr>
          </a:p>
          <a:p>
            <a:pPr algn="ctr"/>
            <a:endParaRPr lang="pl-PL" sz="3600" b="1" dirty="0" smtClean="0">
              <a:solidFill>
                <a:srgbClr val="002060"/>
              </a:solidFill>
            </a:endParaRPr>
          </a:p>
          <a:p>
            <a:pPr algn="ctr"/>
            <a:r>
              <a:rPr lang="pl-PL" dirty="0" smtClean="0"/>
              <a:t>w </a:t>
            </a:r>
            <a:r>
              <a:rPr lang="pl-PL" dirty="0"/>
              <a:t>zakładce poświęconej egzaminowi </a:t>
            </a:r>
            <a:r>
              <a:rPr lang="pl-PL" dirty="0" smtClean="0"/>
              <a:t>ósmoklasisty </a:t>
            </a:r>
            <a:r>
              <a:rPr lang="pl-PL" dirty="0"/>
              <a:t>dostępne są: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informatory </a:t>
            </a:r>
            <a:r>
              <a:rPr lang="pl-PL" dirty="0"/>
              <a:t>o egzaminie ósmoklasisty od roku szkolnego 2018/2019 oraz aneksy do tych informatorów obowiązujące w roku szkolnym </a:t>
            </a:r>
            <a:r>
              <a:rPr lang="pl-PL" dirty="0" smtClean="0"/>
              <a:t>2023/2024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przykładowe </a:t>
            </a:r>
            <a:r>
              <a:rPr lang="pl-PL" dirty="0"/>
              <a:t>arkusze </a:t>
            </a:r>
            <a:r>
              <a:rPr lang="pl-PL" dirty="0" smtClean="0"/>
              <a:t>egzaminacyjne</a:t>
            </a:r>
          </a:p>
          <a:p>
            <a:pPr marL="342900" indent="-342900">
              <a:buAutoNum type="arabicParenR"/>
            </a:pPr>
            <a:r>
              <a:rPr lang="pl-PL" dirty="0" smtClean="0"/>
              <a:t>arkusze </a:t>
            </a:r>
            <a:r>
              <a:rPr lang="pl-PL" dirty="0"/>
              <a:t>egzaminu </a:t>
            </a:r>
            <a:r>
              <a:rPr lang="pl-PL" dirty="0" smtClean="0"/>
              <a:t>próbnego</a:t>
            </a:r>
          </a:p>
          <a:p>
            <a:pPr marL="342900" indent="-342900">
              <a:buAutoNum type="arabicParenR"/>
            </a:pPr>
            <a:r>
              <a:rPr lang="pl-PL" dirty="0" smtClean="0"/>
              <a:t>zestawy </a:t>
            </a:r>
            <a:r>
              <a:rPr lang="pl-PL" dirty="0"/>
              <a:t>powtórzeniowe zadań </a:t>
            </a:r>
            <a:r>
              <a:rPr lang="pl-PL" dirty="0" smtClean="0"/>
              <a:t>egzaminacyjnych</a:t>
            </a:r>
          </a:p>
          <a:p>
            <a:pPr marL="342900" indent="-342900">
              <a:buAutoNum type="arabicParenR"/>
            </a:pPr>
            <a:r>
              <a:rPr lang="pl-PL" dirty="0" smtClean="0"/>
              <a:t>arkusze </a:t>
            </a:r>
            <a:r>
              <a:rPr lang="pl-PL" dirty="0"/>
              <a:t>wykorzystane do przeprowadzenia egzaminu ósmoklasisty w latach 2019– </a:t>
            </a:r>
            <a:r>
              <a:rPr lang="pl-PL" dirty="0" smtClean="0"/>
              <a:t>2023.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9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912361" y="6421665"/>
            <a:ext cx="1160831" cy="365125"/>
          </a:xfrm>
        </p:spPr>
        <p:txBody>
          <a:bodyPr/>
          <a:lstStyle/>
          <a:p>
            <a:fld id="{4FAB73BC-B049-4115-A692-8D63A059BFB8}" type="slidenum">
              <a:rPr lang="pl-PL" noProof="0" smtClean="0"/>
              <a:pPr/>
              <a:t>9</a:t>
            </a:fld>
            <a:endParaRPr lang="pl-PL" noProof="0" dirty="0"/>
          </a:p>
        </p:txBody>
      </p:sp>
      <p:sp>
        <p:nvSpPr>
          <p:cNvPr id="3" name="Prostokąt 2"/>
          <p:cNvSpPr/>
          <p:nvPr/>
        </p:nvSpPr>
        <p:spPr>
          <a:xfrm>
            <a:off x="131979" y="554450"/>
            <a:ext cx="8804633" cy="461665"/>
          </a:xfrm>
          <a:prstGeom prst="rect">
            <a:avLst/>
          </a:prstGeom>
          <a:solidFill>
            <a:srgbClr val="26445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n w="0"/>
                <a:solidFill>
                  <a:schemeClr val="bg1"/>
                </a:solidFill>
                <a:latin typeface="+mj-lt"/>
              </a:rPr>
              <a:t>zwolnienia</a:t>
            </a:r>
            <a:endParaRPr lang="pl-PL" sz="2400" b="1" dirty="0">
              <a:ln w="0"/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Obraz 5" descr="\\OKES\udostepnione\NOWE LOGO OKE\logo_o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56" y="65344"/>
            <a:ext cx="1087120" cy="4171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376295" y="1225689"/>
            <a:ext cx="81164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Dyrektor </a:t>
            </a:r>
            <a:r>
              <a:rPr lang="pl-PL" dirty="0"/>
              <a:t>Okręgowej Komisji Egzaminacyjnej może zwolnić ucznia/słuchacza z obowiązku przystąpienia do egzaminu ósmoklasisty</a:t>
            </a:r>
            <a:r>
              <a:rPr lang="pl-PL" dirty="0" smtClean="0"/>
              <a:t>:</a:t>
            </a:r>
          </a:p>
          <a:p>
            <a:pPr algn="ctr"/>
            <a:r>
              <a:rPr lang="pl-PL" dirty="0" smtClean="0"/>
              <a:t>– </a:t>
            </a:r>
            <a:r>
              <a:rPr lang="pl-PL" dirty="0"/>
              <a:t>w szczególnej sytuacji zdrowotnej (o której orzeka lekarz) lub losowej uniemożliwiającej przystąpienie do egzaminu z przedmiotu lub przedmiotów w terminie dodatkowym, 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– </a:t>
            </a:r>
            <a:r>
              <a:rPr lang="pl-PL" dirty="0"/>
              <a:t>zdających z orzeczeniem o potrzebie kształcenia specjalnego, wydanym przez poradnię psychologiczno-pedagogiczną ze względu na niepełnosprawności sprzężone.</a:t>
            </a:r>
          </a:p>
        </p:txBody>
      </p:sp>
    </p:spTree>
    <p:extLst>
      <p:ext uri="{BB962C8B-B14F-4D97-AF65-F5344CB8AC3E}">
        <p14:creationId xmlns:p14="http://schemas.microsoft.com/office/powerpoint/2010/main" val="2653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Ligh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Niestandardowy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111111111111111111111111111.potx" id="{87136FA0-E7CD-4F0D-8CB9-FB05D3AF287D}" vid="{D54180DA-38F4-49C7-A5B2-3B21885FD147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F">
      <a:majorFont>
        <a:latin typeface="Segoe UI Semibold"/>
        <a:ea typeface=""/>
        <a:cs typeface=""/>
      </a:majorFont>
      <a:minorFont>
        <a:latin typeface="Source Sans Pro Light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1BF8C70-2D96-4641-90A4-54C6BEACE9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1052</Words>
  <Application>Microsoft Office PowerPoint</Application>
  <PresentationFormat>Pokaz na ekranie (4:3)</PresentationFormat>
  <Paragraphs>189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Segoe UI</vt:lpstr>
      <vt:lpstr>Segoe UI Semibold</vt:lpstr>
      <vt:lpstr>Segoe UI Semilight</vt:lpstr>
      <vt:lpstr>Source Sans Pro Light</vt:lpstr>
      <vt:lpstr>Wingdings 2</vt:lpstr>
      <vt:lpstr>OfficeLight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2016-05-01T11:59:23Z</dcterms:created>
  <dcterms:modified xsi:type="dcterms:W3CDTF">2024-02-06T09:54:12Z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