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4" r:id="rId3"/>
    <p:sldId id="285" r:id="rId4"/>
    <p:sldId id="293" r:id="rId5"/>
    <p:sldId id="286" r:id="rId6"/>
    <p:sldId id="287" r:id="rId7"/>
    <p:sldId id="288" r:id="rId8"/>
    <p:sldId id="289" r:id="rId9"/>
    <p:sldId id="290" r:id="rId10"/>
    <p:sldId id="291" r:id="rId11"/>
    <p:sldId id="295" r:id="rId12"/>
    <p:sldId id="292" r:id="rId13"/>
    <p:sldId id="296" r:id="rId14"/>
    <p:sldId id="30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81" d="100"/>
          <a:sy n="81" d="100"/>
        </p:scale>
        <p:origin x="153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4918-8B14-4B1E-96FE-A31D4FD5288F}" type="datetimeFigureOut">
              <a:rPr lang="sk-SK" smtClean="0"/>
              <a:pPr/>
              <a:t>16. 2. 2023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9C8B-64D7-435B-AB8F-A16E8BD39BD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tYXXduG4hY" TargetMode="External"/><Relationship Id="rId4" Type="http://schemas.openxmlformats.org/officeDocument/2006/relationships/hyperlink" Target="https://www.youtube.com/watch?v=TK4dzTn2eB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eskatelevize.cz/ct24/sites/default/files/styles/scale_1180/public/images/1220312-318120.jpg?itok=yugyu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r="8829"/>
          <a:stretch/>
        </p:blipFill>
        <p:spPr bwMode="auto">
          <a:xfrm>
            <a:off x="456442" y="476672"/>
            <a:ext cx="8352928" cy="49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hMUBxMWFhQWGBgbFhgWGBoXHRsgFxocHBohIBoYHCggHiMlHBwYIz0tJSorMjguGB80ODMtOSktLzcBCgoKDg0OGhAQGzckICQ0LDQsLiwsLDQtLCwsNCwsLDc1LCwsLCwsLTIsLCwtMi8sLCwsMCwsLDQ3LCwrLDQxN//AABEIAOEA4QMBIgACEQEDEQH/xAAcAAEAAQUBAQAAAAAAAAAAAAAABwEDBAUGCAL/xAA5EAACAQIEAwUECAcBAQAAAAAAAQIDEQQFBiExQVEHEhMiYTJCcaEjYoGRscHw8RQkM0NSctEVwv/EABkBAQADAQEAAAAAAAAAAAAAAAADBAUBAv/EACgRAQACAQIEBQUBAAAAAAAAAAABAgMEERIhMfBBQpGh4SJRYbHxwf/aAAwDAQACEQMRAD8AnEAAAAAAAAAAAAAAAAAAAAAAAAAAAAAAAAGHmWaYHK6PezGpGnHk5O1/h1PmnmmGqUPEi/ou73vEuu7Zc734W5o7tPVzeOjOBRNNbFTjoAAAAAAAAAAAAAAAAAAAAAAAAAAAAAAFuvWpYei5V5KMYq7bdkkurAuHK6s1RWwGBqf+BBYirB2qKEoz8La95QT7z48l6s4nWfaJiczxDw2mbqPCVTg39vur5v0NXofTeNzDMFPAVJ0+67TxMHaT6whyafO6a29C3XTTWvHb0lVtqIm3BX1hoc2zWvXqurm9XxKnHzO8YdNls/gti1pvWlbBVJRzdeJgKrSnSnd8X7dunWPBrlwN12kaKr08Y8TlkYzw7u3CnL3orzScWldvjZXvu+Ls+a0FputrXUUYO/gQtKtL6q91PrLh8CzObHkx/aPshpgtjvv1/Pfi9H6bU1k8HN7O7jbgot3il6WsbM+KVOFGko0laKSSS5JcD7MtoAAAAAAAAAAAAAAAAAAAAAAAAAAAAGBnWb4PJMBKrmEu7Ffe30S5s7EbztDkztzldzLMMLlmDlVx0lGEeLf4LqyDtYayx+r8W6WBvTw0Xvv05yfN+nBGJqfUmP1njm6j8PDQeyvsl+bfX7EbLRul56gqpRXcwsHu+c2v1+t2aOLBXFXjv38qGXNbJbgp38PrRmlf/W4JwwyfmlwlVfRPkv18JNr4jAZRlN5NUqME+F4Py9Oivb5rjYx8ZmWCyTKm5w7lOKXml9HGmlur380pX5RW79NyBNf64xmqcZ4eG7yop2iuc3ybt+HL5la97Zrfjv3WsWKMUfltM615neqtZ0FkCaUKq8GHFTd+Ml0ab+9viT5pjT2B07gXDAwUXOTnUa5yk7v7Fd2XI4nsc7P1p3ArE5pH+ZqLyp/24vl/s18tupJxFeY6QkjnzAARvQAAAAAAAAAAAAAAAAAAAAAAAAAarUWfYLT+XOrjn/rHnJ9EdiJmdocmYiN5fWoM8wWQZe6uPlZe6ucn0RA2oM8x+scwdTGy7lCPBLgl0XVvrzLed5xjdYZhKrmMu7QjwXJLpH9bmx0xkFfUuM7sF4eGp7zlwSS9eHea+41MOGuGvHdm5s1sluCq9pTTdbUuJSS8PC095Phw9ev4Ei5pmWW5Lk+7VLDU1suHf6XXFp8o8Zc9tnjZ1m+U6ZyVKVqdCG0Ie9UfK8ed+NvtlbgQJrXVuN1Ljr124wTfcpp7K/N9ZPr91irkvbPO88qx36reHFGKNus+K9rrWmN1RjecaMX5IXu39aXWT+XIkTsY7N+73cdnsPWhTkvum1+H3/HWdj3Zq80qxxmew+hTvThJf1Gub+qvn956AilFWjwI732+mEsRuqACB7AAAAAAAAAAAAAAAAAAAAAAAAADGx2MhhKTcrXs2k3bgr7vktuIGHqPPsFp7LnVxz/1iuMn0RAed5vjdYZlKtmEu7RjwXJLov1uX9VYnN9QZ9UeeqVKFP3XslHikuqfzuY+AwtXO8yp0MFaEW9r8IpK8pS+EU38jW0+CtK8UsvUZ7Xtwx6NlprJKupMb3Y/R4envJ8Ekur4XtxfJfFHa6h1BlWjsljClG0V/TpLaU3/AJzvwV99+HF3ey12o9T5XorLVh8sXeqR4R9f86r5O+6jy48eEJZ7nOLzXFynjJOUnxf/ABciDJac08U8qx0WcOOMcbRzt4r2p9RY7P8AHupjpXfupezFdEv03zO57JOzSefVo4rO4tYeL8kXs6jX/wA/t8LXZN2a1NRV44nOE1hovyxezqNcl6dX+l6MoUqdCio0UoxikkkrJJcEkQ5Mm3KP4niN++qtKnClTUaSSSSSS2SS4JI+gCskAAAAAAAAAAAAAAAAAAAAAAAAAABhZzmeGyfLZ1sY7Rgr+r6JerZEuUa8r5pm85Z1D+W717x2dO3C/wDnFWTtxvurtJF/tZ1Ph83nHBZVecozvOUX5bpONvW13v1XxOCzDFUcHhvDTSjTt3/WX2ceiNLT6as03vHX2Z+fUWi/0eHvKaNWZXk+dZFDx5q7inRrQs+LtGyv54ty9n12szz5UnjcLjI1aznT2U6HdcoNxkvLNNWdmvzXJm70pqKph8ypPOp1v4OMm1RhNpebjKUVvKN7Nx578btOT9Y5PgtYZUlNx4d7DVoWdrpNWtxg1a6+FrNEXFbDPDbnXw7/AMTxSuT6o5W8XnzHYyVaTu7tu7b+Z3/ZR2a1tR4hYjN4uOGi9lwdRrkvTq/0rvZn2W187x3i50rYaEtu67qq0/dkuMfVft6Iw2HpYWhGGHioxikoxSsklwSR4y5t0laR0jorh6FLDUIww8VGMUlGKVkkuCSLgBVSgAAAAAAAAAAAAAAAAAAAAAAAAAYAivtE17UqVXg9Nu83tVqR5dYxa+b+xHx2i69qV6ssHpt3k9qlSPzjFr5v7ER5OdHKsPKNJ+b+5U6dUmaGm0vmuoanU+WpUnRyrDyVKXn/ALlTp6JnO4uaxCU62yXsRfP1l/wuV6vjWlW2it4RfP6z/JGBSp4vOswjRwMXOc3aKW92y5kvEQgw4pmd+4fFbHOfsksdjuR57mOAksdeOC73ej3tnJu6lGN1fuO93a2647yR1WiuybJcoy6DzqnGtiL96Tbfdi/8Uk7SS9SRoQjTglBJJKyS2St6Gbmz8cbNDHj4enJ8YbD08NQUaKslwLoBVTAAAAAAAAAAAAAAAAAAAAAAAAABRtJbgG7IibtF17UxdaWD02732qVI/NRa5dXz+Bb7RdfVcdWeD00732qVI8+qi+nrz+BwUpUcpw7jSl5rfSVOnVJmhpdN5rKGp1HlqrOVHKcM40n5v7lTp1SZoK9bxvNX2gt4RfP60l+CFev4/mrbQW8Ivn9Zr8Ea2bxWaY2NPCRc5yaSUd22/gXcmSKwgw4pmd5/ny+l/F5tjo08DFznN2ilxbZ6M7MOz3D6RwKqYxKeKmvPLioJ+7H83+Ra7LOzqhpPCKrj0pYua3fFU0/dj69X9i9ZCMrNmm0tGlIiAAFdKAAAAAAAAAAAAAAAAAAAAAAAAAAARN2p6wx8sa8BlClFtLxJ2t3k+S+ry9WmuTOzz3VOBwuaQwlKovHqJ2V1x5Rv1au/gjA1DkWDxmS1JY+oqVSEZS8d2Sgkt16R23XHnxJcNq1vE2jkjy1takxVDE5UcpwzjSfm/uVPxSZoK1b+I81baC9mL5+r9OiLmPVZVU8ZFxhZSpxaa78ZezPdJuLW6NRWrVsbiVCgnKUmkkt22+Rr2yxEcun7Z2LDMzz6/r5fVWpXzDFKGGTlKTSSirtt8Ekeheyrs5o6Wwyr5klLFTXxVJPkvXq/sXO9rsn7N6em6CxGbxTxUlsnv4SfL/bq+XDqSYZebNNp2aGOkRAACulAAAAAAAAAAAAAAAAAAAAAAAAAAAOH7SddUdMYPw8J5sTNWjFe7fn8f3MztB1nhtJ5ZdWlXntThx+1o884zF4jF4qdfM5d6pK7bbv3V0OxDj5r16s60quOnepLeUm+HPZ/rc73R+snqLF0qOpqi8iToQe3jSXeXeqPg33WrRez3fGycWYvEqXmqrb3Ivn9aS6dEUyTLMy1Dm8aeWxlKpJ7NcvVvlbr6HZE4ayyihqyj4VRPxd/CqJeaLfJ/VfP5bpGZ2V9mENNfzGdqM8T7iW8aa6p85P5HXaT07LJ8FB5hPxa6ilKpa3KzsdCIvMRsTESAA8ugAAAAAAAAAAAAAAAAAAAAAAAAAAGi1jqfB6WyiVXFvfhCPOT/wCGfnWaYXJcsnWx0rQgrv16JerPNWrdS4rVObOvjnaC/pQ5RjyZ2BiZxmuLznMp4nNZXnK9k+EF+xosXiu9vU4cYxfPpKS6dEUxeK7yvLh7sXz6Sl6dF9pl6U0xmmsM2VPARb3vOb9mK6tnXGPkGSZlqjNo0svi5zk93yS5tvkj0/oHRGX6Oy3u0EpVpL6SpzfouiMjRWkMu0jlqp4FXm/6lR8ZP8l6HRHHQAHAAAAAAAAAAAAAAAAAAAAAAAAAAAAFG7Lc0mZZ5ShB+BJKK9qpyXw6sDEzfCwzSvVp5s4ypJb029nF85dF+a4nnvXGR1smreJQUp4Scn4M5K3e6d5dOl7d5LvehMEqksdNVKffXmToLfvTd0+/O3tRbtaL2fPgZ+I07jc4xnhZvD6KSvU95NdE+t/u+YEE6E0Rmetsx+jvGin9JVa2Xour9D03pnTuXaZyyNHK4d2K9p85Pq2ZmV5bg8pwMaWXQjCnFWUYq37sywAAAAAAAAAAAAAAAAAAAAAAAAAAAAAAAHsgNLqnMKGBwH8y7J8bc/Tbff8AI4jxnmVRzxsJRoQSdKErRVS6v3mk791Pbe17bczfYjJ8TqDOnWxqvRjtRg+DS96Xxe9ulr9DcYfT9P8Aie/jX33e6Xu7Py/dt9wFrTmVyX0+NXnl7Kfup/m/kdAAAAAAAAAAAAAAAAAAAAAAAAAAAAAAAAAAAKNJrcqAKJKK2Kg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1" name="Picture 5" descr="C:\Users\FS16-NB\Desktop\fountain_cross-sauv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811">
            <a:off x="3566674" y="1762984"/>
            <a:ext cx="3921563" cy="39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195736" y="5553540"/>
            <a:ext cx="5112568" cy="130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https://www.youtube.com/watch?v=TK4dzTn2eBI</a:t>
            </a:r>
            <a:endParaRPr lang="sk-SK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u="sng" dirty="0">
                <a:solidFill>
                  <a:srgbClr val="FFFF00"/>
                </a:solidFill>
                <a:ea typeface="Calibri"/>
                <a:cs typeface="Times New Roman"/>
                <a:hlinkClick r:id="rId5"/>
              </a:rPr>
              <a:t>https://www.youtube.com/watch?v=UtYXXduG4hY</a:t>
            </a:r>
            <a:endParaRPr lang="sk-SK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948708"/>
      </p:ext>
    </p:extLst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osoba, vnútri&#10;&#10;Automaticky generovaný popis">
            <a:extLst>
              <a:ext uri="{FF2B5EF4-FFF2-40B4-BE49-F238E27FC236}">
                <a16:creationId xmlns:a16="http://schemas.microsoft.com/office/drawing/2014/main" id="{3129F6C0-FBB7-6B6C-C183-350A7565A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id="{EE4AA457-218D-2FC8-0F34-C205BBF9B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osoba, stojaci, vnútri&#10;&#10;Automaticky generovaný popis">
            <a:extLst>
              <a:ext uri="{FF2B5EF4-FFF2-40B4-BE49-F238E27FC236}">
                <a16:creationId xmlns:a16="http://schemas.microsoft.com/office/drawing/2014/main" id="{A29CCB37-5E94-1FE7-07EC-86FFB68A0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82">
            <a:off x="5172944" y="395342"/>
            <a:ext cx="3629106" cy="2721830"/>
          </a:xfrm>
          <a:prstGeom prst="rect">
            <a:avLst/>
          </a:prstGeom>
        </p:spPr>
      </p:pic>
      <p:pic>
        <p:nvPicPr>
          <p:cNvPr id="7" name="Obrázok 6" descr="Obrázok, na ktorom je text, podlaha, vnútri, malé&#10;&#10;Automaticky generovaný popis">
            <a:extLst>
              <a:ext uri="{FF2B5EF4-FFF2-40B4-BE49-F238E27FC236}">
                <a16:creationId xmlns:a16="http://schemas.microsoft.com/office/drawing/2014/main" id="{06BD0252-0687-C872-EA21-7118463C4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672">
            <a:off x="475963" y="331682"/>
            <a:ext cx="2136863" cy="2849150"/>
          </a:xfrm>
          <a:prstGeom prst="rect">
            <a:avLst/>
          </a:prstGeom>
        </p:spPr>
      </p:pic>
      <p:pic>
        <p:nvPicPr>
          <p:cNvPr id="3" name="Obrázok 2" descr="Obrázok, na ktorom je text, tabuľa, osoba&#10;&#10;Automaticky generovaný popis">
            <a:extLst>
              <a:ext uri="{FF2B5EF4-FFF2-40B4-BE49-F238E27FC236}">
                <a16:creationId xmlns:a16="http://schemas.microsoft.com/office/drawing/2014/main" id="{37014128-667E-5B59-E1EF-96580894A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26" y="3449202"/>
            <a:ext cx="2499928" cy="3192066"/>
          </a:xfrm>
          <a:prstGeom prst="rect">
            <a:avLst/>
          </a:prstGeom>
        </p:spPr>
      </p:pic>
      <p:pic>
        <p:nvPicPr>
          <p:cNvPr id="9" name="Obrázok 8" descr="Obrázok, na ktorom je text, podlaha, osoba, dieťa&#10;&#10;Automaticky generovaný popis">
            <a:extLst>
              <a:ext uri="{FF2B5EF4-FFF2-40B4-BE49-F238E27FC236}">
                <a16:creationId xmlns:a16="http://schemas.microsoft.com/office/drawing/2014/main" id="{644B4AF4-4F15-A013-8B03-059777D72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3449202"/>
            <a:ext cx="2394050" cy="31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encova.eu/images/cs_radost_p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6054"/>
            <a:ext cx="3355851" cy="24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27584" y="33569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V súčasnosti je preškolených viac ako 2000 učiteľov z Čiech a Slovenska.</a:t>
            </a:r>
          </a:p>
        </p:txBody>
      </p:sp>
      <p:sp>
        <p:nvSpPr>
          <p:cNvPr id="4" name="Obdĺžnik 3"/>
          <p:cNvSpPr/>
          <p:nvPr/>
        </p:nvSpPr>
        <p:spPr>
          <a:xfrm>
            <a:off x="588232" y="606886"/>
            <a:ext cx="58559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u="sng" dirty="0">
              <a:solidFill>
                <a:srgbClr val="FFC000"/>
              </a:solidFill>
              <a:latin typeface="Arial"/>
            </a:endParaRPr>
          </a:p>
          <a:p>
            <a:r>
              <a:rPr lang="sk-SK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sk-SK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487943" y="5013176"/>
            <a:ext cx="8531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Comic Sans MS" panose="030F0702030302020204" pitchFamily="66" charset="0"/>
              </a:rPr>
              <a:t>Spokojnosť žiakov, učiteľov aj rodičov.</a:t>
            </a:r>
          </a:p>
          <a:p>
            <a:r>
              <a:rPr lang="sk-SK" sz="2800" dirty="0">
                <a:latin typeface="Comic Sans MS" panose="030F0702030302020204" pitchFamily="66" charset="0"/>
              </a:rPr>
              <a:t>Získaný čas – iné aktivity na rozvoj čitateľských zručností. </a:t>
            </a:r>
          </a:p>
        </p:txBody>
      </p:sp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Na záver, čo prináša nové písmo ?</a:t>
            </a:r>
          </a:p>
        </p:txBody>
      </p:sp>
      <p:sp>
        <p:nvSpPr>
          <p:cNvPr id="5" name="Obláčik 4"/>
          <p:cNvSpPr/>
          <p:nvPr/>
        </p:nvSpPr>
        <p:spPr>
          <a:xfrm>
            <a:off x="251520" y="1196752"/>
            <a:ext cx="3024336" cy="1584176"/>
          </a:xfrm>
          <a:prstGeom prst="cloudCallout">
            <a:avLst>
              <a:gd name="adj1" fmla="val 23655"/>
              <a:gd name="adj2" fmla="val 8723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o</a:t>
            </a:r>
            <a:r>
              <a:rPr lang="sk-SK" dirty="0" err="1">
                <a:solidFill>
                  <a:schemeClr val="tx1"/>
                </a:solidFill>
              </a:rPr>
              <a:t>Spokojnosť</a:t>
            </a:r>
            <a:r>
              <a:rPr lang="sk-SK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sk-SK" dirty="0">
                <a:solidFill>
                  <a:schemeClr val="tx1"/>
                </a:solidFill>
              </a:rPr>
              <a:t>pri písaní. </a:t>
            </a:r>
            <a:endParaRPr lang="sk-SK" dirty="0"/>
          </a:p>
        </p:txBody>
      </p:sp>
      <p:sp>
        <p:nvSpPr>
          <p:cNvPr id="6" name="Obláčik 5"/>
          <p:cNvSpPr/>
          <p:nvPr/>
        </p:nvSpPr>
        <p:spPr>
          <a:xfrm>
            <a:off x="2915816" y="2137507"/>
            <a:ext cx="3024336" cy="1584176"/>
          </a:xfrm>
          <a:prstGeom prst="cloudCallout">
            <a:avLst>
              <a:gd name="adj1" fmla="val 21927"/>
              <a:gd name="adj2" fmla="val 10785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ÚÚU</a:t>
            </a:r>
            <a:r>
              <a:rPr lang="sk-SK" dirty="0" err="1">
                <a:solidFill>
                  <a:schemeClr val="tx1"/>
                </a:solidFill>
              </a:rPr>
              <a:t>Úhľadnosť</a:t>
            </a:r>
            <a:r>
              <a:rPr lang="sk-SK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k-SK" dirty="0">
                <a:solidFill>
                  <a:schemeClr val="tx1"/>
                </a:solidFill>
              </a:rPr>
              <a:t> a</a:t>
            </a:r>
          </a:p>
          <a:p>
            <a:pPr algn="ctr"/>
            <a:r>
              <a:rPr lang="sk-SK" dirty="0">
                <a:solidFill>
                  <a:schemeClr val="tx1"/>
                </a:solidFill>
              </a:rPr>
              <a:t> čitateľnosť.</a:t>
            </a:r>
            <a:endParaRPr lang="sk-SK" dirty="0"/>
          </a:p>
        </p:txBody>
      </p:sp>
      <p:sp>
        <p:nvSpPr>
          <p:cNvPr id="7" name="Obláčik 6"/>
          <p:cNvSpPr/>
          <p:nvPr/>
        </p:nvSpPr>
        <p:spPr>
          <a:xfrm>
            <a:off x="5940152" y="1196752"/>
            <a:ext cx="3024336" cy="1584176"/>
          </a:xfrm>
          <a:prstGeom prst="cloudCallout">
            <a:avLst>
              <a:gd name="adj1" fmla="val -45021"/>
              <a:gd name="adj2" fmla="val 11197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Pí</a:t>
            </a:r>
            <a:r>
              <a:rPr lang="sk-SK" dirty="0" err="1">
                <a:solidFill>
                  <a:schemeClr val="tx1"/>
                </a:solidFill>
              </a:rPr>
              <a:t>Praktické</a:t>
            </a:r>
            <a:r>
              <a:rPr lang="sk-SK" dirty="0">
                <a:solidFill>
                  <a:schemeClr val="tx1"/>
                </a:solidFill>
              </a:rPr>
              <a:t> pre život.</a:t>
            </a:r>
            <a:endParaRPr lang="sk-SK" dirty="0"/>
          </a:p>
        </p:txBody>
      </p:sp>
      <p:sp>
        <p:nvSpPr>
          <p:cNvPr id="8" name="Obláčik 7"/>
          <p:cNvSpPr/>
          <p:nvPr/>
        </p:nvSpPr>
        <p:spPr>
          <a:xfrm>
            <a:off x="0" y="3757464"/>
            <a:ext cx="3024336" cy="1584176"/>
          </a:xfrm>
          <a:prstGeom prst="cloudCallout">
            <a:avLst>
              <a:gd name="adj1" fmla="val 44820"/>
              <a:gd name="adj2" fmla="val 8723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Bez </a:t>
            </a:r>
            <a:r>
              <a:rPr lang="sk-SK" dirty="0">
                <a:solidFill>
                  <a:schemeClr val="tx1"/>
                </a:solidFill>
              </a:rPr>
              <a:t>Eliminácia chýbajúcich dĺžňov a mäkčeňov.</a:t>
            </a:r>
            <a:endParaRPr lang="sk-SK" dirty="0"/>
          </a:p>
        </p:txBody>
      </p:sp>
      <p:sp>
        <p:nvSpPr>
          <p:cNvPr id="9" name="Obláčik 8"/>
          <p:cNvSpPr/>
          <p:nvPr/>
        </p:nvSpPr>
        <p:spPr>
          <a:xfrm>
            <a:off x="5580112" y="4077072"/>
            <a:ext cx="3024336" cy="1584176"/>
          </a:xfrm>
          <a:prstGeom prst="cloudCallout">
            <a:avLst>
              <a:gd name="adj1" fmla="val -46317"/>
              <a:gd name="adj2" fmla="val 765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Jedo</a:t>
            </a:r>
            <a:r>
              <a:rPr lang="sk-SK" dirty="0" err="1">
                <a:solidFill>
                  <a:schemeClr val="tx1"/>
                </a:solidFill>
              </a:rPr>
              <a:t>Jednoduché</a:t>
            </a:r>
            <a:r>
              <a:rPr lang="sk-SK">
                <a:solidFill>
                  <a:schemeClr val="tx1"/>
                </a:solidFill>
              </a:rPr>
              <a:t>     tvary.</a:t>
            </a:r>
            <a:endParaRPr lang="sk-SK" dirty="0"/>
          </a:p>
        </p:txBody>
      </p:sp>
      <p:pic>
        <p:nvPicPr>
          <p:cNvPr id="10" name="Picture 2" descr="http://www.lencova.eu/images/cs_radost_p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17" y="5229200"/>
            <a:ext cx="1858374" cy="13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05144"/>
      </p:ext>
    </p:extLst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2769326"/>
            <a:ext cx="3583145" cy="242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528914" y="6205954"/>
            <a:ext cx="603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Písmo overované od roku 2010 v Českej republike ( 200 škôl)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95537" y="537321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Autorka:  Radana Lencová</a:t>
            </a:r>
          </a:p>
          <a:p>
            <a:r>
              <a:rPr lang="sk-SK" dirty="0">
                <a:solidFill>
                  <a:srgbClr val="333333"/>
                </a:solidFill>
                <a:latin typeface="helvetica"/>
              </a:rPr>
              <a:t>Andrea Cinegová, odborná garantka Comenia Script na Slovensku 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7" y="188640"/>
            <a:ext cx="87725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FF00"/>
                </a:solidFill>
                <a:latin typeface="helvetica"/>
              </a:rPr>
              <a:t>Názov Comenia Script je zložený z dvoch slov: </a:t>
            </a:r>
            <a:r>
              <a:rPr lang="sk-SK" sz="2000" b="1" dirty="0">
                <a:solidFill>
                  <a:schemeClr val="bg1"/>
                </a:solidFill>
                <a:latin typeface="helvetica"/>
              </a:rPr>
              <a:t>Comenius  </a:t>
            </a:r>
            <a:r>
              <a:rPr lang="sk-SK" sz="2000" b="1" dirty="0">
                <a:solidFill>
                  <a:srgbClr val="FFFF00"/>
                </a:solidFill>
                <a:latin typeface="helvetica"/>
              </a:rPr>
              <a:t>ako </a:t>
            </a:r>
          </a:p>
          <a:p>
            <a:r>
              <a:rPr lang="sk-SK" sz="2000" b="1" dirty="0">
                <a:solidFill>
                  <a:srgbClr val="FFFF00"/>
                </a:solidFill>
                <a:latin typeface="helvetica"/>
              </a:rPr>
              <a:t>Jan Amos Komenský a</a:t>
            </a:r>
            <a:r>
              <a:rPr lang="sk-SK" sz="2000" b="1" dirty="0">
                <a:solidFill>
                  <a:srgbClr val="FF0000"/>
                </a:solidFill>
                <a:latin typeface="helvetica"/>
              </a:rPr>
              <a:t> </a:t>
            </a:r>
            <a:r>
              <a:rPr lang="sk-SK" sz="2000" b="1" dirty="0">
                <a:solidFill>
                  <a:schemeClr val="bg1"/>
                </a:solidFill>
                <a:latin typeface="helvetica"/>
              </a:rPr>
              <a:t>Script,</a:t>
            </a:r>
            <a:r>
              <a:rPr lang="sk-SK" sz="2000" b="1" dirty="0">
                <a:solidFill>
                  <a:srgbClr val="FF0000"/>
                </a:solidFill>
                <a:latin typeface="helvetica"/>
              </a:rPr>
              <a:t>  </a:t>
            </a:r>
            <a:r>
              <a:rPr lang="sk-SK" sz="2000" b="1" dirty="0">
                <a:solidFill>
                  <a:srgbClr val="FFFF00"/>
                </a:solidFill>
                <a:latin typeface="helvetica"/>
              </a:rPr>
              <a:t>čiže písmo na písanie. </a:t>
            </a:r>
          </a:p>
          <a:p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sk-SK" sz="2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jednoduché, moderné, </a:t>
            </a:r>
            <a:r>
              <a:rPr lang="sk-SK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vyhovuje súčasným potrebám písania detí</a:t>
            </a:r>
          </a:p>
          <a:p>
            <a:r>
              <a:rPr lang="sk-SK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aj dospelých. Je </a:t>
            </a:r>
            <a:r>
              <a:rPr lang="sk-SK" sz="2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čitateľné</a:t>
            </a:r>
            <a:r>
              <a:rPr lang="sk-SK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vhodné aj pre ľavákov.</a:t>
            </a:r>
            <a:r>
              <a:rPr lang="sk-SK" sz="2000" dirty="0">
                <a:solidFill>
                  <a:srgbClr val="333333"/>
                </a:solidFill>
                <a:latin typeface="helvetica"/>
              </a:rPr>
              <a:t> </a:t>
            </a:r>
          </a:p>
          <a:p>
            <a:endParaRPr lang="sk-SK" sz="2000" dirty="0">
              <a:solidFill>
                <a:srgbClr val="333333"/>
              </a:solidFill>
              <a:latin typeface="helvetica"/>
            </a:endParaRPr>
          </a:p>
          <a:p>
            <a:r>
              <a:rPr lang="sk-SK" sz="2000" b="1" dirty="0">
                <a:solidFill>
                  <a:srgbClr val="CC00CC"/>
                </a:solidFill>
                <a:latin typeface="Comic Sans MS" panose="030F0702030302020204" pitchFamily="66" charset="0"/>
              </a:rPr>
              <a:t>Písmo Comenia Script je vytvorené priamo pre potreby súčasných detí. </a:t>
            </a:r>
          </a:p>
          <a:p>
            <a:endParaRPr lang="sk-SK" b="1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www.narnia.sk/new/images/IMG_0094_1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76507"/>
            <a:ext cx="16201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7544" y="564785"/>
            <a:ext cx="679844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Comic Sans MS" panose="030F0702030302020204" pitchFamily="66" charset="0"/>
              </a:rPr>
              <a:t>písmo je nespojité, má voliteľný </a:t>
            </a:r>
            <a:r>
              <a:rPr lang="sk-SK" sz="2400">
                <a:latin typeface="Comic Sans MS" panose="030F0702030302020204" pitchFamily="66" charset="0"/>
              </a:rPr>
              <a:t>sklon </a:t>
            </a:r>
          </a:p>
          <a:p>
            <a:endParaRPr lang="sk-SK" sz="2400" dirty="0">
              <a:latin typeface="Comic Sans MS" panose="030F0702030302020204" pitchFamily="66" charset="0"/>
            </a:endParaRPr>
          </a:p>
          <a:p>
            <a:r>
              <a:rPr lang="sk-SK" sz="2400" dirty="0">
                <a:latin typeface="Comic Sans MS" panose="030F0702030302020204" pitchFamily="66" charset="0"/>
              </a:rPr>
              <a:t>(v 1. ročníku sa píše kolmo , v druhom sa pridáva sklon).</a:t>
            </a:r>
          </a:p>
          <a:p>
            <a:endParaRPr lang="sk-SK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Comic Sans MS" panose="030F0702030302020204" pitchFamily="66" charset="0"/>
              </a:rPr>
              <a:t>má jednoduchú veľkú abecedu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Comic Sans MS" panose="030F0702030302020204" pitchFamily="66" charset="0"/>
              </a:rPr>
              <a:t>malá abeceda (renesančná kurzíva) pre rýchle a čitateľné písanie</a:t>
            </a:r>
          </a:p>
          <a:p>
            <a:endParaRPr lang="sk-SK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Comic Sans MS" panose="030F0702030302020204" pitchFamily="66" charset="0"/>
              </a:rPr>
              <a:t>veľkosť malých písmen je o niečo väčšia       (pre ľahšie písanie)</a:t>
            </a:r>
          </a:p>
          <a:p>
            <a:endParaRPr lang="sk-SK" sz="2400" dirty="0">
              <a:latin typeface="Comic Sans MS" panose="030F0702030302020204" pitchFamily="66" charset="0"/>
            </a:endParaRPr>
          </a:p>
          <a:p>
            <a:endParaRPr lang="sk-SK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Comic Sans MS" panose="030F0702030302020204" pitchFamily="66" charset="0"/>
              </a:rPr>
              <a:t>nezabúdajú dĺžne, mäkčene, bodky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Comic Sans MS" panose="030F0702030302020204" pitchFamily="66" charset="0"/>
              </a:rPr>
              <a:t>Západná Európa používa takéto písmo 60 rokov</a:t>
            </a:r>
          </a:p>
          <a:p>
            <a:endParaRPr lang="sk-SK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Picture 4" descr="http://www.zsnadrazi.cz/obr/cs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80394" r="72784" b="1023"/>
          <a:stretch/>
        </p:blipFill>
        <p:spPr bwMode="auto">
          <a:xfrm>
            <a:off x="6660231" y="1268760"/>
            <a:ext cx="2312113" cy="14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oluxor.cz/files/4/9788087201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0" y="332656"/>
            <a:ext cx="4176464" cy="29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rodinka.sk/typo3temp/pics/7ba6d997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61" y="2708920"/>
            <a:ext cx="5344397" cy="39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lencova.eu/images/sesit_a5_ukaz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 r="5233" b="12096"/>
          <a:stretch/>
        </p:blipFill>
        <p:spPr bwMode="auto">
          <a:xfrm>
            <a:off x="287138" y="4005064"/>
            <a:ext cx="3707499" cy="22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2B1F706D-E4D9-A4D3-CD2F-8866EA41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35F446C2-C2BE-6A1A-4A70-C53C4B348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id="{022F894D-825D-F9DD-CB8C-D33EA865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id="{E249A6C1-7A88-06F6-861A-16E3453E0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E4A07A37-2411-9B8F-6D5E-D0C51700E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425"/>
      </p:ext>
    </p:extLst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231</Words>
  <Application>Microsoft Office PowerPoint</Application>
  <PresentationFormat>Prezentácia na obrazovke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helvetica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Na záver, čo prináša nové písmo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Rezničáková</dc:creator>
  <cp:lastModifiedBy>Matejka 4</cp:lastModifiedBy>
  <cp:revision>33</cp:revision>
  <dcterms:created xsi:type="dcterms:W3CDTF">2014-08-12T15:15:11Z</dcterms:created>
  <dcterms:modified xsi:type="dcterms:W3CDTF">2023-02-16T17:55:50Z</dcterms:modified>
</cp:coreProperties>
</file>