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300" r:id="rId4"/>
    <p:sldId id="312" r:id="rId5"/>
    <p:sldId id="308" r:id="rId6"/>
    <p:sldId id="309" r:id="rId7"/>
    <p:sldId id="310" r:id="rId8"/>
    <p:sldId id="314" r:id="rId9"/>
    <p:sldId id="318" r:id="rId10"/>
    <p:sldId id="319" r:id="rId11"/>
    <p:sldId id="320" r:id="rId12"/>
    <p:sldId id="321" r:id="rId13"/>
    <p:sldId id="284" r:id="rId14"/>
    <p:sldId id="322" r:id="rId15"/>
    <p:sldId id="2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229853"/>
            <a:ext cx="7292604" cy="1764631"/>
          </a:xfrm>
        </p:spPr>
        <p:txBody>
          <a:bodyPr/>
          <a:lstStyle/>
          <a:p>
            <a:pPr algn="l"/>
            <a:r>
              <a:rPr lang="sk-SK" sz="4000" dirty="0" smtClean="0"/>
              <a:t>Nástroje formatívneho hodnotenia pri výučbe jazykov </a:t>
            </a:r>
            <a:endParaRPr lang="en-US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k-SK" dirty="0"/>
              <a:t>V jazykovej triede prebieha </a:t>
            </a:r>
            <a:r>
              <a:rPr lang="sk-SK" dirty="0" err="1"/>
              <a:t>formatívne</a:t>
            </a:r>
            <a:r>
              <a:rPr lang="sk-SK" dirty="0"/>
              <a:t> hodnotenie </a:t>
            </a:r>
          </a:p>
          <a:p>
            <a:pPr algn="l"/>
            <a:r>
              <a:rPr lang="sk-SK" dirty="0"/>
              <a:t>celý čas, keď používame cieľový jazyk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Anonymné lístky pri odchode/</a:t>
            </a:r>
            <a:br>
              <a:rPr lang="sk-SK" dirty="0" smtClean="0"/>
            </a:br>
            <a:r>
              <a:rPr lang="sk-SK" dirty="0"/>
              <a:t> </a:t>
            </a:r>
            <a:r>
              <a:rPr lang="sk-SK" dirty="0" smtClean="0"/>
              <a:t>   krátke zhrnutie </a:t>
            </a:r>
            <a:endParaRPr lang="en-US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17" t="35530" r="71769" b="37882"/>
          <a:stretch/>
        </p:blipFill>
        <p:spPr>
          <a:xfrm>
            <a:off x="7882759" y="2305827"/>
            <a:ext cx="2411423" cy="174114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903890" y="2270234"/>
            <a:ext cx="861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Najlepšie na odkontrolovanie cieľa hodiny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903890" y="3407344"/>
            <a:ext cx="63692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Študenti na lístok odpovedajú na otázky</a:t>
            </a:r>
            <a:r>
              <a:rPr lang="sk-SK" sz="2400" dirty="0" smtClean="0"/>
              <a:t>:</a:t>
            </a:r>
          </a:p>
          <a:p>
            <a:endParaRPr lang="sk-SK" sz="2400" dirty="0"/>
          </a:p>
          <a:p>
            <a:pPr marL="457200" indent="-457200">
              <a:buAutoNum type="arabicPeriod"/>
            </a:pPr>
            <a:r>
              <a:rPr lang="sk-SK" sz="2400" b="1" dirty="0" smtClean="0"/>
              <a:t>Čo </a:t>
            </a:r>
            <a:r>
              <a:rPr lang="sk-SK" sz="2400" b="1" dirty="0"/>
              <a:t>ste sa dnes naučili</a:t>
            </a:r>
            <a:r>
              <a:rPr lang="sk-SK" sz="2400" b="1" dirty="0" smtClean="0"/>
              <a:t>?</a:t>
            </a:r>
          </a:p>
          <a:p>
            <a:endParaRPr lang="sk-SK" sz="2400" b="1" dirty="0"/>
          </a:p>
          <a:p>
            <a:r>
              <a:rPr lang="sk-SK" sz="2400" dirty="0" smtClean="0"/>
              <a:t>alebo</a:t>
            </a:r>
          </a:p>
          <a:p>
            <a:endParaRPr lang="sk-SK" sz="2400" b="1" dirty="0"/>
          </a:p>
          <a:p>
            <a:r>
              <a:rPr lang="sk-SK" sz="2400" b="1" dirty="0" smtClean="0"/>
              <a:t>2. Zhrňte </a:t>
            </a:r>
            <a:r>
              <a:rPr lang="sk-SK" sz="2400" b="1" dirty="0"/>
              <a:t>v troch vetách dnešnú hodinu.</a:t>
            </a:r>
            <a:endParaRPr lang="en-US" sz="24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65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</a:t>
            </a:r>
            <a:r>
              <a:rPr lang="sk-SK" dirty="0" err="1" smtClean="0"/>
              <a:t>Think</a:t>
            </a:r>
            <a:r>
              <a:rPr lang="sk-SK" dirty="0" smtClean="0"/>
              <a:t> – </a:t>
            </a:r>
            <a:r>
              <a:rPr lang="sk-SK" dirty="0" err="1" smtClean="0"/>
              <a:t>pair</a:t>
            </a:r>
            <a:r>
              <a:rPr lang="sk-SK" dirty="0" smtClean="0"/>
              <a:t> - </a:t>
            </a:r>
            <a:r>
              <a:rPr lang="sk-SK" dirty="0" err="1" smtClean="0"/>
              <a:t>share</a:t>
            </a:r>
            <a:endParaRPr lang="en-US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30" t="32243" r="41752" b="37227"/>
          <a:stretch/>
        </p:blipFill>
        <p:spPr>
          <a:xfrm>
            <a:off x="1225135" y="1022349"/>
            <a:ext cx="10588493" cy="362079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225135" y="4836793"/>
            <a:ext cx="1962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Študenti dostanú čas na premyslenie 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5286704" y="4752338"/>
            <a:ext cx="2816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Spoločne diskutujú a porovnajú svoje odpovede</a:t>
            </a:r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9070428" y="471647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Učiteľ opraví žiacke odpovede pred všetkými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1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5. Individuálne tabuľky/</a:t>
            </a:r>
            <a:br>
              <a:rPr lang="sk-SK" dirty="0" smtClean="0"/>
            </a:br>
            <a:r>
              <a:rPr lang="sk-SK" dirty="0"/>
              <a:t> </a:t>
            </a:r>
            <a:r>
              <a:rPr lang="sk-SK" dirty="0" smtClean="0"/>
              <a:t>    A, B, C, D – kartičky/ mini-kvízy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1082566" y="2627586"/>
            <a:ext cx="393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Študenti reagujú na učiteľovu otázku zodvihnutím mazacej tabuľky s odpoveďou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1098332" y="4025462"/>
            <a:ext cx="3205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– veľmi rýchlo vieme odkontrolovať, či je potrebné vrátiť sa k opätovnému </a:t>
            </a:r>
            <a:r>
              <a:rPr lang="sk-SK" dirty="0" err="1"/>
              <a:t>dovysvetľovaniu</a:t>
            </a:r>
            <a:endParaRPr lang="en-US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62" t="22974" r="20291" b="18617"/>
          <a:stretch/>
        </p:blipFill>
        <p:spPr>
          <a:xfrm>
            <a:off x="6138039" y="2215989"/>
            <a:ext cx="4939863" cy="36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7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6. Výstupný lístok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618300" cy="3569941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3 veci, ktoré viem tak dobre, že by som ich mohol vyučovať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2 </a:t>
            </a:r>
            <a:r>
              <a:rPr lang="sk-SK" dirty="0"/>
              <a:t>veci, ktoré sú pre mňa zatiaľ stále otázne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1 </a:t>
            </a:r>
            <a:r>
              <a:rPr lang="sk-SK" dirty="0"/>
              <a:t>vec, ktorú chcem urobiť, aby som našiel odpovede na moje otázky: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6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7. </a:t>
            </a:r>
            <a:r>
              <a:rPr lang="sk-SK" smtClean="0"/>
              <a:t>Tri </a:t>
            </a:r>
            <a:r>
              <a:rPr lang="sk-SK" dirty="0" smtClean="0"/>
              <a:t>dôležité veci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Študenti sú na konci hodiny rozdelení do skupín</a:t>
            </a:r>
          </a:p>
          <a:p>
            <a:pPr>
              <a:buFontTx/>
              <a:buChar char="-"/>
            </a:pPr>
            <a:r>
              <a:rPr lang="sk-SK" dirty="0" smtClean="0"/>
              <a:t>Každá skupina má k dispozícii veľký papier, na ktorý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napíšu/nakreslia všetky pojmy/slová, ktoré si z hodiny pamätajú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Následne </a:t>
            </a:r>
            <a:r>
              <a:rPr lang="sk-SK" b="1" dirty="0" smtClean="0"/>
              <a:t>podčiarknu tri najdôležitejšie myšlienky/slovíčka</a:t>
            </a:r>
          </a:p>
          <a:p>
            <a:pPr>
              <a:buFontTx/>
              <a:buChar char="-"/>
            </a:pPr>
            <a:r>
              <a:rPr lang="sk-SK" dirty="0" smtClean="0"/>
              <a:t>Vysvetlia, prečo podčiarknuté považujú za dôležité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5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nástroje formatívneho hodnotenia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77439"/>
            <a:ext cx="11259432" cy="413897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sk-SK" dirty="0"/>
              <a:t>Pozorovanie počas vyučovacieho </a:t>
            </a:r>
            <a:r>
              <a:rPr lang="sk-SK" dirty="0" smtClean="0"/>
              <a:t>procesu		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Portfólio </a:t>
            </a:r>
            <a:r>
              <a:rPr lang="sk-SK" dirty="0"/>
              <a:t>– zbierka </a:t>
            </a:r>
            <a:r>
              <a:rPr lang="sk-SK" dirty="0" smtClean="0"/>
              <a:t>žiackych prác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/>
              <a:t>Sebahodnotenie – študenti si všímajú svoj proces </a:t>
            </a:r>
            <a:r>
              <a:rPr lang="sk-SK" dirty="0" smtClean="0"/>
              <a:t>učenia	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Hodnotenie </a:t>
            </a:r>
            <a:r>
              <a:rPr lang="sk-SK" dirty="0"/>
              <a:t>vo dvojiciach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Zadanie </a:t>
            </a:r>
            <a:r>
              <a:rPr lang="sk-SK" dirty="0"/>
              <a:t>úlohy +</a:t>
            </a:r>
            <a:r>
              <a:rPr lang="sk-SK" dirty="0" smtClean="0"/>
              <a:t> ústna prezentácia</a:t>
            </a: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/>
              <a:t>Voľné písanie na zadanú/hodnotenú </a:t>
            </a:r>
            <a:r>
              <a:rPr lang="sk-SK" dirty="0" smtClean="0"/>
              <a:t>tému			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Palec hore/dole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Značky stop/go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Grafické značky (červenou – k čomu sa potrebujem vrátiť)</a:t>
            </a:r>
          </a:p>
          <a:p>
            <a:pPr marL="285750" indent="-285750">
              <a:buFontTx/>
              <a:buChar char="-"/>
            </a:pPr>
            <a:r>
              <a:rPr lang="sk-SK" dirty="0"/>
              <a:t>Rozhovor založený na silných a slabých stránkach študenta	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Sokratova metóda</a:t>
            </a:r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1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Formatívne</a:t>
            </a:r>
            <a:r>
              <a:rPr lang="sk-SK" dirty="0" smtClean="0"/>
              <a:t> hodnotenie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8770" t="31109" r="46633" b="37436"/>
          <a:stretch/>
        </p:blipFill>
        <p:spPr>
          <a:xfrm>
            <a:off x="7373127" y="2671629"/>
            <a:ext cx="4546709" cy="327032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058779" y="2671629"/>
            <a:ext cx="473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680321" y="2334409"/>
            <a:ext cx="5549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môže byť: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n</a:t>
            </a:r>
            <a:r>
              <a:rPr lang="sk-SK" sz="2400" dirty="0" smtClean="0"/>
              <a:t>eformálne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r</a:t>
            </a:r>
            <a:r>
              <a:rPr lang="sk-SK" sz="2400" dirty="0" smtClean="0"/>
              <a:t>ýchle</a:t>
            </a:r>
          </a:p>
          <a:p>
            <a:pPr marL="285750" indent="-285750">
              <a:buFontTx/>
              <a:buChar char="-"/>
            </a:pPr>
            <a:r>
              <a:rPr lang="sk-SK" sz="2400" dirty="0"/>
              <a:t>j</a:t>
            </a:r>
            <a:r>
              <a:rPr lang="sk-SK" sz="2400" dirty="0" smtClean="0"/>
              <a:t>ednoducho </a:t>
            </a:r>
            <a:r>
              <a:rPr lang="sk-SK" sz="2400" dirty="0" err="1" smtClean="0"/>
              <a:t>odkontrolovateľné</a:t>
            </a:r>
            <a:endParaRPr lang="sk-SK" sz="2400" dirty="0" smtClean="0"/>
          </a:p>
          <a:p>
            <a:pPr marL="285750" indent="-285750">
              <a:buFontTx/>
              <a:buChar char="-"/>
            </a:pPr>
            <a:r>
              <a:rPr lang="sk-SK" sz="2400" dirty="0" smtClean="0"/>
              <a:t>nápomocné pri rozhodovaní,                         čo učiť ako ďalšie</a:t>
            </a:r>
            <a:endParaRPr lang="en-US" sz="2400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658635"/>
            <a:ext cx="9613861" cy="1080938"/>
          </a:xfrm>
        </p:spPr>
        <p:txBody>
          <a:bodyPr>
            <a:normAutofit/>
          </a:bodyPr>
          <a:lstStyle/>
          <a:p>
            <a:r>
              <a:rPr lang="sk-SK" dirty="0" err="1" smtClean="0"/>
              <a:t>Formatívne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 err="1"/>
              <a:t>s</a:t>
            </a:r>
            <a:r>
              <a:rPr lang="sk-SK" dirty="0" err="1" smtClean="0"/>
              <a:t>umatívne</a:t>
            </a:r>
            <a:r>
              <a:rPr lang="sk-SK" dirty="0" smtClean="0"/>
              <a:t> hodnotenie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Keby sme sa na študentov pozreli ako na rastlinky...</a:t>
            </a:r>
          </a:p>
          <a:p>
            <a:endParaRPr lang="sk-SK" dirty="0" smtClean="0"/>
          </a:p>
          <a:p>
            <a:r>
              <a:rPr lang="sk-SK" b="1" dirty="0" err="1" smtClean="0">
                <a:solidFill>
                  <a:srgbClr val="FF0000"/>
                </a:solidFill>
              </a:rPr>
              <a:t>Sumatívne</a:t>
            </a:r>
            <a:r>
              <a:rPr lang="sk-SK" b="1" dirty="0" smtClean="0">
                <a:solidFill>
                  <a:srgbClr val="FF0000"/>
                </a:solidFill>
              </a:rPr>
              <a:t> hodnotenie: </a:t>
            </a:r>
          </a:p>
          <a:p>
            <a:r>
              <a:rPr lang="sk-SK" dirty="0" smtClean="0"/>
              <a:t>meria rastlinky, porovnáva a analyzuje merania</a:t>
            </a:r>
          </a:p>
          <a:p>
            <a:r>
              <a:rPr lang="sk-SK" dirty="0" smtClean="0"/>
              <a:t>neovplyvňuje rast rastlín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b="1" dirty="0" err="1" smtClean="0">
                <a:solidFill>
                  <a:srgbClr val="FF0000"/>
                </a:solidFill>
              </a:rPr>
              <a:t>Formatívne</a:t>
            </a:r>
            <a:r>
              <a:rPr lang="sk-SK" b="1" dirty="0" smtClean="0">
                <a:solidFill>
                  <a:srgbClr val="FF0000"/>
                </a:solidFill>
              </a:rPr>
              <a:t> hodnotenie: </a:t>
            </a:r>
          </a:p>
          <a:p>
            <a:r>
              <a:rPr lang="sk-SK" dirty="0" smtClean="0"/>
              <a:t>polieva a vyživuje rastlinky, je prispôsobené ich potrebám</a:t>
            </a:r>
          </a:p>
          <a:p>
            <a:r>
              <a:rPr lang="sk-SK" dirty="0"/>
              <a:t>p</a:t>
            </a:r>
            <a:r>
              <a:rPr lang="sk-SK" dirty="0" smtClean="0"/>
              <a:t>riamo ovplyvňuje ich rast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64695" t="12982" r="-1" b="1"/>
          <a:stretch/>
        </p:blipFill>
        <p:spPr>
          <a:xfrm>
            <a:off x="8124496" y="2229187"/>
            <a:ext cx="2249214" cy="4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Spätná väzba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Najjednoduchším „predpisom“ na zlepšenie výučby musí byť dostatočná spätná väzba. Malo by to byť predovšetkým o tom: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b="1" dirty="0" smtClean="0"/>
              <a:t>Ako a prečo študenti rozumejú/nerozumejú</a:t>
            </a:r>
          </a:p>
          <a:p>
            <a:endParaRPr lang="sk-SK" b="1" dirty="0" smtClean="0"/>
          </a:p>
          <a:p>
            <a:r>
              <a:rPr lang="sk-SK" b="1" dirty="0" smtClean="0"/>
              <a:t>Akým smerom musí študent ísť, aby sa zlepšil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92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používať </a:t>
            </a:r>
            <a:r>
              <a:rPr lang="sk-SK" dirty="0" err="1" smtClean="0"/>
              <a:t>formatívne</a:t>
            </a:r>
            <a:r>
              <a:rPr lang="sk-SK" dirty="0" smtClean="0"/>
              <a:t> hodnotenie?</a:t>
            </a:r>
            <a:endParaRPr lang="en-US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00" t="23957" r="27243"/>
          <a:stretch/>
        </p:blipFill>
        <p:spPr>
          <a:xfrm>
            <a:off x="3668110" y="2617076"/>
            <a:ext cx="4595572" cy="2997994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680321" y="2617076"/>
            <a:ext cx="2987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Nedôsledný učiteľ pokračuje vo vyučovaní, či študent rozumie alebo nie</a:t>
            </a:r>
            <a:endParaRPr lang="en-US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8597463" y="2617076"/>
            <a:ext cx="3111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„Skutočný“ učiteľ používa </a:t>
            </a:r>
            <a:r>
              <a:rPr lang="sk-SK" sz="2400" dirty="0" err="1" smtClean="0"/>
              <a:t>formatívne</a:t>
            </a:r>
            <a:r>
              <a:rPr lang="sk-SK" sz="2400" dirty="0" smtClean="0"/>
              <a:t> hodnotenie, aby sa vedel rozhodnúť, či je potrebné vrátiť sa alebo je možné pokračovať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0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KEDY?</a:t>
            </a:r>
            <a:endParaRPr lang="en-US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8" t="24142" b="18033"/>
          <a:stretch/>
        </p:blipFill>
        <p:spPr>
          <a:xfrm>
            <a:off x="698874" y="2196661"/>
            <a:ext cx="6323662" cy="274828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88580" y="5065987"/>
            <a:ext cx="643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Formatívne</a:t>
            </a:r>
            <a:r>
              <a:rPr lang="sk-SK" sz="2400" dirty="0" smtClean="0"/>
              <a:t> hodnotenie by malo prebiehať počas celého procesu učenia 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86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</a:t>
            </a:r>
            <a:endParaRPr lang="en-US" dirty="0"/>
          </a:p>
        </p:txBody>
      </p:sp>
      <p:pic>
        <p:nvPicPr>
          <p:cNvPr id="4" name="Zástupný objekt pre obsah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282" t="24762" r="26205" b="39636"/>
          <a:stretch/>
        </p:blipFill>
        <p:spPr>
          <a:xfrm>
            <a:off x="5099428" y="1209758"/>
            <a:ext cx="6020517" cy="47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Signál rukou od 1 do 5</a:t>
            </a:r>
            <a:endParaRPr lang="en-US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146" t="14715"/>
          <a:stretch/>
        </p:blipFill>
        <p:spPr>
          <a:xfrm>
            <a:off x="11330152" y="1338231"/>
            <a:ext cx="683172" cy="196822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17653" t="48674" r="80008" b="26187"/>
          <a:stretch/>
        </p:blipFill>
        <p:spPr>
          <a:xfrm>
            <a:off x="500187" y="3857297"/>
            <a:ext cx="360268" cy="1938992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7063434" y="2019539"/>
            <a:ext cx="4266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Najrýchlejší a najjednoduchší spôsob ako ohodnotiť veľkú skupinu študentov: žiaci sami ohodnotia svoje porozumenie zodvihnutím ruky, </a:t>
            </a:r>
          </a:p>
          <a:p>
            <a:r>
              <a:rPr lang="sk-SK" dirty="0" smtClean="0"/>
              <a:t>na škále od 1 po 5.</a:t>
            </a:r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1040524" y="3857297"/>
            <a:ext cx="6957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 PRST:   študent je úplne stratený</a:t>
            </a:r>
          </a:p>
          <a:p>
            <a:r>
              <a:rPr lang="sk-SK" sz="2400" dirty="0" smtClean="0"/>
              <a:t>2 PRSTY: študent má nejasnú predstavu</a:t>
            </a:r>
          </a:p>
          <a:p>
            <a:r>
              <a:rPr lang="sk-SK" sz="2400" dirty="0" smtClean="0"/>
              <a:t>3 PRSTY: študent je niekde v strede</a:t>
            </a:r>
          </a:p>
          <a:p>
            <a:r>
              <a:rPr lang="sk-SK" sz="2400" dirty="0" smtClean="0"/>
              <a:t>4 PRSTY: rozumie dobre</a:t>
            </a:r>
          </a:p>
          <a:p>
            <a:r>
              <a:rPr lang="sk-SK" sz="2400" dirty="0" smtClean="0"/>
              <a:t>5 PRSTOV: študent učivo ovláda</a:t>
            </a:r>
            <a:endParaRPr lang="en-US" sz="2400" dirty="0"/>
          </a:p>
        </p:txBody>
      </p:sp>
      <p:pic>
        <p:nvPicPr>
          <p:cNvPr id="7" name="Zástupný objekt pre obsah 3"/>
          <p:cNvPicPr>
            <a:picLocks noChangeAspect="1"/>
          </p:cNvPicPr>
          <p:nvPr/>
        </p:nvPicPr>
        <p:blipFill rotWithShape="1">
          <a:blip r:embed="rId2"/>
          <a:srcRect r="49994"/>
          <a:stretch/>
        </p:blipFill>
        <p:spPr>
          <a:xfrm>
            <a:off x="5069324" y="2019539"/>
            <a:ext cx="1994109" cy="14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Brainstorming/KWL-metóda</a:t>
            </a:r>
            <a:endParaRPr lang="en-US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680321" y="2291255"/>
            <a:ext cx="10187376" cy="3644934"/>
          </a:xfrm>
        </p:spPr>
        <p:txBody>
          <a:bodyPr/>
          <a:lstStyle/>
          <a:p>
            <a:r>
              <a:rPr lang="sk-SK" dirty="0"/>
              <a:t>Na </a:t>
            </a:r>
            <a:r>
              <a:rPr lang="sk-SK" dirty="0" smtClean="0"/>
              <a:t>ohodnotenie/odhadnutie </a:t>
            </a:r>
            <a:r>
              <a:rPr lang="sk-SK" dirty="0"/>
              <a:t>doterajšieho </a:t>
            </a:r>
            <a:r>
              <a:rPr lang="sk-SK" dirty="0" smtClean="0"/>
              <a:t>poznania </a:t>
            </a:r>
            <a:r>
              <a:rPr lang="sk-SK" dirty="0"/>
              <a:t>k danej téme...</a:t>
            </a:r>
            <a:endParaRPr lang="en-US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KWL metóda:</a:t>
            </a:r>
          </a:p>
          <a:p>
            <a:r>
              <a:rPr lang="sk-SK" dirty="0" smtClean="0"/>
              <a:t>A) čo už študenti vedia</a:t>
            </a:r>
          </a:p>
          <a:p>
            <a:r>
              <a:rPr lang="sk-SK" dirty="0" smtClean="0"/>
              <a:t>B) čo chcú vedieť</a:t>
            </a:r>
          </a:p>
          <a:p>
            <a:r>
              <a:rPr lang="sk-SK" dirty="0" smtClean="0"/>
              <a:t>C) čo sa naučili</a:t>
            </a:r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894" y="2858814"/>
            <a:ext cx="6640020" cy="26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209</TotalTime>
  <Words>448</Words>
  <Application>Microsoft Office PowerPoint</Application>
  <PresentationFormat>Širokouhlá</PresentationFormat>
  <Paragraphs>94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Berlín</vt:lpstr>
      <vt:lpstr>Nástroje formatívneho hodnotenia pri výučbe jazykov </vt:lpstr>
      <vt:lpstr>Formatívne hodnotenie</vt:lpstr>
      <vt:lpstr>Formatívne vs. sumatívne hodnotenie</vt:lpstr>
      <vt:lpstr>Spätná väzba</vt:lpstr>
      <vt:lpstr>PREČO používať formatívne hodnotenie?</vt:lpstr>
      <vt:lpstr>KEDY?</vt:lpstr>
      <vt:lpstr>PRÍKLADY</vt:lpstr>
      <vt:lpstr>1. Signál rukou od 1 do 5</vt:lpstr>
      <vt:lpstr>2. Brainstorming/KWL-metóda</vt:lpstr>
      <vt:lpstr>3. Anonymné lístky pri odchode/     krátke zhrnutie </vt:lpstr>
      <vt:lpstr>4. Think – pair - share</vt:lpstr>
      <vt:lpstr>5. Individuálne tabuľky/      A, B, C, D – kartičky/ mini-kvízy</vt:lpstr>
      <vt:lpstr>6. Výstupný lístok</vt:lpstr>
      <vt:lpstr>7. Tri dôležité veci</vt:lpstr>
      <vt:lpstr>Ďalšie nástroje formatívneho hodnotenia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formatívneho vyučovania vo výučbe cudzích jazykov</dc:title>
  <dc:creator>mick</dc:creator>
  <cp:lastModifiedBy>Student</cp:lastModifiedBy>
  <cp:revision>26</cp:revision>
  <dcterms:created xsi:type="dcterms:W3CDTF">2022-03-04T20:08:21Z</dcterms:created>
  <dcterms:modified xsi:type="dcterms:W3CDTF">2022-03-08T06:52:29Z</dcterms:modified>
</cp:coreProperties>
</file>