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6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arína" initials="K" lastIdx="1" clrIdx="0">
    <p:extLst>
      <p:ext uri="{19B8F6BF-5375-455C-9EA6-DF929625EA0E}">
        <p15:presenceInfo xmlns:p15="http://schemas.microsoft.com/office/powerpoint/2012/main" userId="Katarí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0D29-58C3-4ABE-AD71-9CC26A9FC9BA}" type="datetimeFigureOut">
              <a:rPr lang="sk-SK" smtClean="0"/>
              <a:t>20. 10. 2020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690A-8323-4250-85D1-13CADCEE52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701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0D29-58C3-4ABE-AD71-9CC26A9FC9BA}" type="datetimeFigureOut">
              <a:rPr lang="sk-SK" smtClean="0"/>
              <a:t>20. 10. 2020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690A-8323-4250-85D1-13CADCEE52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7740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0D29-58C3-4ABE-AD71-9CC26A9FC9BA}" type="datetimeFigureOut">
              <a:rPr lang="sk-SK" smtClean="0"/>
              <a:t>20. 10. 2020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690A-8323-4250-85D1-13CADCEE524B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2225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0D29-58C3-4ABE-AD71-9CC26A9FC9BA}" type="datetimeFigureOut">
              <a:rPr lang="sk-SK" smtClean="0"/>
              <a:t>20. 10. 2020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690A-8323-4250-85D1-13CADCEE52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9262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0D29-58C3-4ABE-AD71-9CC26A9FC9BA}" type="datetimeFigureOut">
              <a:rPr lang="sk-SK" smtClean="0"/>
              <a:t>20. 10. 2020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690A-8323-4250-85D1-13CADCEE524B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2627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0D29-58C3-4ABE-AD71-9CC26A9FC9BA}" type="datetimeFigureOut">
              <a:rPr lang="sk-SK" smtClean="0"/>
              <a:t>20. 10. 2020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690A-8323-4250-85D1-13CADCEE52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5210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0D29-58C3-4ABE-AD71-9CC26A9FC9BA}" type="datetimeFigureOut">
              <a:rPr lang="sk-SK" smtClean="0"/>
              <a:t>20. 10. 2020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690A-8323-4250-85D1-13CADCEE52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5286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0D29-58C3-4ABE-AD71-9CC26A9FC9BA}" type="datetimeFigureOut">
              <a:rPr lang="sk-SK" smtClean="0"/>
              <a:t>20. 10. 2020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690A-8323-4250-85D1-13CADCEE52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371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0D29-58C3-4ABE-AD71-9CC26A9FC9BA}" type="datetimeFigureOut">
              <a:rPr lang="sk-SK" smtClean="0"/>
              <a:t>20. 10. 2020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690A-8323-4250-85D1-13CADCEE52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4323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0D29-58C3-4ABE-AD71-9CC26A9FC9BA}" type="datetimeFigureOut">
              <a:rPr lang="sk-SK" smtClean="0"/>
              <a:t>20. 10. 2020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690A-8323-4250-85D1-13CADCEE52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7727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0D29-58C3-4ABE-AD71-9CC26A9FC9BA}" type="datetimeFigureOut">
              <a:rPr lang="sk-SK" smtClean="0"/>
              <a:t>20. 10. 2020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690A-8323-4250-85D1-13CADCEE52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1237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0D29-58C3-4ABE-AD71-9CC26A9FC9BA}" type="datetimeFigureOut">
              <a:rPr lang="sk-SK" smtClean="0"/>
              <a:t>20. 10. 2020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690A-8323-4250-85D1-13CADCEE52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8618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0D29-58C3-4ABE-AD71-9CC26A9FC9BA}" type="datetimeFigureOut">
              <a:rPr lang="sk-SK" smtClean="0"/>
              <a:t>20. 10. 2020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690A-8323-4250-85D1-13CADCEE52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1356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0D29-58C3-4ABE-AD71-9CC26A9FC9BA}" type="datetimeFigureOut">
              <a:rPr lang="sk-SK" smtClean="0"/>
              <a:t>20. 10. 2020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690A-8323-4250-85D1-13CADCEE52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4616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0D29-58C3-4ABE-AD71-9CC26A9FC9BA}" type="datetimeFigureOut">
              <a:rPr lang="sk-SK" smtClean="0"/>
              <a:t>20. 10. 2020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690A-8323-4250-85D1-13CADCEE52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536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0D29-58C3-4ABE-AD71-9CC26A9FC9BA}" type="datetimeFigureOut">
              <a:rPr lang="sk-SK" smtClean="0"/>
              <a:t>20. 10. 2020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690A-8323-4250-85D1-13CADCEE52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786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50D29-58C3-4ABE-AD71-9CC26A9FC9BA}" type="datetimeFigureOut">
              <a:rPr lang="sk-SK" smtClean="0"/>
              <a:t>20. 10. 2020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1DE690A-8323-4250-85D1-13CADCEE52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171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651531"/>
            <a:ext cx="770708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5400" b="1" dirty="0">
                <a:solidFill>
                  <a:srgbClr val="00B0F0"/>
                </a:solidFill>
              </a:rPr>
              <a:t>Milan Rastislav Štefánik </a:t>
            </a:r>
            <a:endParaRPr lang="sk-SK" sz="5400" b="1" dirty="0" smtClean="0">
              <a:solidFill>
                <a:srgbClr val="00B0F0"/>
              </a:solidFill>
            </a:endParaRPr>
          </a:p>
          <a:p>
            <a:pPr algn="ctr"/>
            <a:r>
              <a:rPr lang="sk-SK" sz="4000" b="1" dirty="0" smtClean="0">
                <a:solidFill>
                  <a:srgbClr val="00B0F0"/>
                </a:solidFill>
              </a:rPr>
              <a:t>(</a:t>
            </a:r>
            <a:r>
              <a:rPr lang="sk-SK" sz="4000" b="1" dirty="0">
                <a:solidFill>
                  <a:srgbClr val="00B0F0"/>
                </a:solidFill>
              </a:rPr>
              <a:t>21. 7. 1880 - 4. 5. 1919)</a:t>
            </a:r>
            <a:endParaRPr lang="sk-SK" sz="4000" b="1" i="0" dirty="0">
              <a:solidFill>
                <a:srgbClr val="00B0F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975360" y="3239590"/>
            <a:ext cx="54341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0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hrdina slovenského ľudu, symbol česko-slovenskej štátnosti a vzájomnosti</a:t>
            </a:r>
            <a:endParaRPr lang="sk-SK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 descr="Milan Rastislav Štefán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87" y="478970"/>
            <a:ext cx="4376473" cy="613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809897" y="6348549"/>
            <a:ext cx="4127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Mgr.Katarína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Cukerová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   9.ročník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018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Časť z trosiek havarovaného lietadla M. R. ŠTEFÁNIKA vystavia v Brezovej  pod Bradl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8087">
            <a:off x="6914605" y="2002971"/>
            <a:ext cx="5011341" cy="30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179423" cy="935830"/>
          </a:xfrm>
        </p:spPr>
        <p:txBody>
          <a:bodyPr>
            <a:normAutofit fontScale="90000"/>
          </a:bodyPr>
          <a:lstStyle/>
          <a:p>
            <a:pPr algn="ctr"/>
            <a:r>
              <a:rPr lang="sk-SK" sz="3200" b="1" dirty="0">
                <a:solidFill>
                  <a:srgbClr val="FF0000"/>
                </a:solidFill>
              </a:rPr>
              <a:t>"Veriť, milovať, pracovať."</a:t>
            </a:r>
            <a:endParaRPr lang="sk-SK" sz="3200" dirty="0">
              <a:solidFill>
                <a:srgbClr val="FF0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3806" y="1471749"/>
            <a:ext cx="5007428" cy="452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b="1" dirty="0">
                <a:solidFill>
                  <a:schemeClr val="accent4">
                    <a:lumMod val="75000"/>
                  </a:schemeClr>
                </a:solidFill>
              </a:rPr>
              <a:t>Určoval súradnice svojej duše</a:t>
            </a:r>
          </a:p>
        </p:txBody>
      </p:sp>
      <p:pic>
        <p:nvPicPr>
          <p:cNvPr id="8194" name="Picture 2" descr="Mohyla na Brad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623" y="4546961"/>
            <a:ext cx="2978332" cy="223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435430" y="2002971"/>
            <a:ext cx="552123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i="0" dirty="0" smtClean="0">
                <a:solidFill>
                  <a:srgbClr val="292929"/>
                </a:solidFill>
                <a:effectLst/>
                <a:latin typeface="Raleway"/>
              </a:rPr>
              <a:t>Tragická smrť a zlomené srdce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0" i="0" dirty="0" smtClean="0">
                <a:solidFill>
                  <a:srgbClr val="2929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 by sa jeho život predčasne neskončil tragickou smrťou, bol by z neho pravdepodobne ženatý muž. V júni ho čakala svadba s markízou </a:t>
            </a:r>
            <a:r>
              <a:rPr lang="sk-SK" b="0" i="0" dirty="0" err="1" smtClean="0">
                <a:solidFill>
                  <a:srgbClr val="2929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Giulianou</a:t>
            </a:r>
            <a:r>
              <a:rPr lang="sk-SK" b="0" i="0" dirty="0" smtClean="0">
                <a:solidFill>
                  <a:srgbClr val="2929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0" i="0" dirty="0" err="1" smtClean="0">
                <a:solidFill>
                  <a:srgbClr val="2929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Benzoni</a:t>
            </a:r>
            <a:r>
              <a:rPr lang="sk-SK" b="0" i="0" dirty="0" smtClean="0">
                <a:solidFill>
                  <a:srgbClr val="2929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Tá sa po jeho smrti už viac nevydala a zostala slobodná. Počas ich vzťahu ho nazývala malý Slovák.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0" i="0" dirty="0" smtClean="0">
                <a:solidFill>
                  <a:srgbClr val="2929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Generál Milan Rastislav Štefánik zomrel 4. máj 1919, keď sa vracal z Talianska do svojej vlasti. Pôvodne mal cestovať vlakom cez Rakúsko, no keďže išlo o nepriateľskú krajinu, hrdo odmietol a radšej zvolil lietadlo.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0" i="0" dirty="0" smtClean="0">
                <a:solidFill>
                  <a:srgbClr val="2929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Počas pristávacieho manévru sa stroj z nejasných príčin zrútil a všetci v lietadle zahynuli. V Brezovej pod Bradlom nájdeme dnes jeho pamätnú mohylu. Jeho meno nesie aj naše letisko v Bratislave.</a:t>
            </a:r>
            <a:endParaRPr lang="sk-SK" b="0" i="0" dirty="0">
              <a:solidFill>
                <a:srgbClr val="2929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Picture 4" descr="Giuliana Benzoni - hviezda vystrihnutého záberu - Pandorina skrin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337" y="225334"/>
            <a:ext cx="3299580" cy="185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379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409305"/>
            <a:ext cx="7038461" cy="792478"/>
          </a:xfrm>
        </p:spPr>
        <p:txBody>
          <a:bodyPr/>
          <a:lstStyle/>
          <a:p>
            <a:r>
              <a:rPr lang="sk-SK" dirty="0" smtClean="0"/>
              <a:t>Pracovný list – </a:t>
            </a:r>
            <a:r>
              <a:rPr lang="sk-SK" dirty="0" err="1" smtClean="0"/>
              <a:t>M.R.Štefánik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261641" y="1851949"/>
            <a:ext cx="7359845" cy="4531434"/>
          </a:xfrm>
        </p:spPr>
        <p:txBody>
          <a:bodyPr/>
          <a:lstStyle/>
          <a:p>
            <a:r>
              <a:rPr lang="sk-SK" dirty="0" smtClean="0"/>
              <a:t>1.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Kde sa narodil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M.R.Štefánik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2. Aký odbor vyštudoval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M.R.Štefánik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na Karlovej Univerzite v Prahe?</a:t>
            </a:r>
          </a:p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3. Čím všetkým bol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M.R.Štefánik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4. Na akom mieste vybudoval observatórium?</a:t>
            </a:r>
          </a:p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5. Aké občianstvo získal v r. 1912?</a:t>
            </a:r>
          </a:p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6. V ktorých krajinách organizoval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M.R.Štefánik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česko-slovenské légie?</a:t>
            </a:r>
          </a:p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7. Akým významným činom sa preslávil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M.R.Štefánik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8. Čo sa stalo osudným generálovi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M.R.Štefánikovi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9. Kde je postavená mohyla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M.R.Štefánikovi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10. Čo je dnes pomenované po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M.R.Štefánikovi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rezentace aplikace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384" y="85323"/>
            <a:ext cx="2749671" cy="214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plynulo 90 rokov od odhalenia Mohyly M. R. Štefánika | Prehľad sprá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557" y="4490977"/>
            <a:ext cx="4179226" cy="223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lan Rastislav Štefánik - Fotoalbum - Jeho lietadlo - rasto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975" y="2317129"/>
            <a:ext cx="3475808" cy="208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768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Správne odpovede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7334" y="2071867"/>
            <a:ext cx="4137734" cy="4653023"/>
          </a:xfrm>
        </p:spPr>
        <p:txBody>
          <a:bodyPr>
            <a:normAutofit/>
          </a:bodyPr>
          <a:lstStyle/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1. Košariská, Rakúsko-Uhorsko</a:t>
            </a:r>
          </a:p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2. filozofiu a astronómiu</a:t>
            </a:r>
          </a:p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3. astronóm, vojak, politik, vojenský letec, generál, diplomat</a:t>
            </a:r>
          </a:p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4. Tahiti</a:t>
            </a:r>
          </a:p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5. francúzske občianstvo</a:t>
            </a:r>
          </a:p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6. Rusko, Taliansko, USA</a:t>
            </a:r>
          </a:p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7. zaslúžil sa o vznik spoločného štátu Čechov a Slovákov</a:t>
            </a:r>
          </a:p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8. letecká havária</a:t>
            </a:r>
          </a:p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9. v Brezovej pod Bradlom</a:t>
            </a:r>
          </a:p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10. letisko v Bratislave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Letisko Bratislava naberá druhý dych | airTi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478" y="127803"/>
            <a:ext cx="3655524" cy="244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ejepis | Základná škola, Limbová 30, Žil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046" y="1921411"/>
            <a:ext cx="3854732" cy="247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ilan Rastislav Štefánik | Základná škola M.R.Štefánika Košarisk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711" y="2861580"/>
            <a:ext cx="2425579" cy="323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ohyla Milana Rastislava Štefánika Bradlo - www.postoveznamky.s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46" y="4455670"/>
            <a:ext cx="3236036" cy="226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451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M.R. Stefanik Web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4478">
            <a:off x="554956" y="187334"/>
            <a:ext cx="2951425" cy="357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ejepis | Základná škola, Limbová 30, Žil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6180">
            <a:off x="9777943" y="226766"/>
            <a:ext cx="1928766" cy="298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Štefánik, Milan Rastislav : Š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6034">
            <a:off x="8416896" y="2922818"/>
            <a:ext cx="3073267" cy="365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m.smedata.sk/api-media/media/image/sme/3/39/394793/394793_1200x.jpg?rev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969">
            <a:off x="534249" y="3695446"/>
            <a:ext cx="3417187" cy="277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4185732" y="1001486"/>
            <a:ext cx="408741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i="0" dirty="0" smtClean="0">
                <a:solidFill>
                  <a:srgbClr val="292929"/>
                </a:solidFill>
                <a:effectLst/>
                <a:latin typeface="Proxima Nova"/>
              </a:rPr>
              <a:t>Vlastné meno:</a:t>
            </a:r>
            <a:r>
              <a:rPr lang="sk-SK" sz="2000" b="0" i="0" dirty="0" smtClean="0">
                <a:solidFill>
                  <a:srgbClr val="292929"/>
                </a:solidFill>
                <a:effectLst/>
                <a:latin typeface="Proxima Nova"/>
              </a:rPr>
              <a:t> </a:t>
            </a:r>
            <a:r>
              <a:rPr lang="sk-SK" sz="2000" b="0" i="0" dirty="0" smtClean="0">
                <a:solidFill>
                  <a:srgbClr val="00B0F0"/>
                </a:solidFill>
                <a:effectLst/>
                <a:latin typeface="Proxima Nova"/>
              </a:rPr>
              <a:t>Milan Rastislav Štefánik</a:t>
            </a: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b="1" i="0" dirty="0" smtClean="0">
                <a:solidFill>
                  <a:srgbClr val="292929"/>
                </a:solidFill>
                <a:effectLst/>
                <a:latin typeface="Proxima Nova"/>
              </a:rPr>
              <a:t>Dátum a miesto narodenia:</a:t>
            </a:r>
            <a:r>
              <a:rPr lang="sk-SK" sz="2000" b="0" i="0" dirty="0" smtClean="0">
                <a:solidFill>
                  <a:srgbClr val="00B0F0"/>
                </a:solidFill>
                <a:effectLst/>
                <a:latin typeface="Proxima Nova"/>
              </a:rPr>
              <a:t> 21. júl 1880, Košariská, Rakúsko-Uhorsko (dnešné Slovensko)</a:t>
            </a:r>
            <a:r>
              <a:rPr lang="sk-SK" sz="2000" dirty="0" smtClean="0">
                <a:solidFill>
                  <a:srgbClr val="00B0F0"/>
                </a:solidFill>
              </a:rPr>
              <a:t/>
            </a:r>
            <a:br>
              <a:rPr lang="sk-SK" sz="2000" dirty="0" smtClean="0">
                <a:solidFill>
                  <a:srgbClr val="00B0F0"/>
                </a:solidFill>
              </a:rPr>
            </a:br>
            <a:r>
              <a:rPr lang="sk-SK" sz="2000" b="1" i="0" dirty="0" smtClean="0">
                <a:solidFill>
                  <a:srgbClr val="292929"/>
                </a:solidFill>
                <a:effectLst/>
                <a:latin typeface="Proxima Nova"/>
              </a:rPr>
              <a:t>Charakteristika:</a:t>
            </a:r>
            <a:r>
              <a:rPr lang="sk-SK" sz="2000" b="0" i="0" dirty="0" smtClean="0">
                <a:solidFill>
                  <a:srgbClr val="292929"/>
                </a:solidFill>
                <a:effectLst/>
                <a:latin typeface="Proxima Nova"/>
              </a:rPr>
              <a:t> </a:t>
            </a:r>
            <a:r>
              <a:rPr lang="sk-SK" sz="2000" b="0" i="0" dirty="0" smtClean="0">
                <a:solidFill>
                  <a:srgbClr val="00B0F0"/>
                </a:solidFill>
                <a:effectLst/>
                <a:latin typeface="Proxima Nova"/>
              </a:rPr>
              <a:t>astronóm, vojenský letec, diplomat, politik, fotograf</a:t>
            </a:r>
            <a:r>
              <a:rPr lang="sk-SK" sz="2000" dirty="0" smtClean="0">
                <a:solidFill>
                  <a:srgbClr val="00B0F0"/>
                </a:solidFill>
              </a:rPr>
              <a:t/>
            </a:r>
            <a:br>
              <a:rPr lang="sk-SK" sz="2000" dirty="0" smtClean="0">
                <a:solidFill>
                  <a:srgbClr val="00B0F0"/>
                </a:solidFill>
              </a:rPr>
            </a:br>
            <a:r>
              <a:rPr lang="sk-SK" sz="2000" b="1" i="0" dirty="0" smtClean="0">
                <a:solidFill>
                  <a:srgbClr val="292929"/>
                </a:solidFill>
                <a:effectLst/>
                <a:latin typeface="Proxima Nova"/>
              </a:rPr>
              <a:t>Významné činy:</a:t>
            </a:r>
            <a:r>
              <a:rPr lang="sk-SK" sz="2000" b="0" i="0" dirty="0" smtClean="0">
                <a:solidFill>
                  <a:srgbClr val="292929"/>
                </a:solidFill>
                <a:effectLst/>
                <a:latin typeface="Proxima Nova"/>
              </a:rPr>
              <a:t> zaslúžil sa o </a:t>
            </a:r>
            <a:r>
              <a:rPr lang="sk-SK" sz="2000" b="0" i="0" dirty="0" smtClean="0">
                <a:solidFill>
                  <a:srgbClr val="00B0F0"/>
                </a:solidFill>
                <a:effectLst/>
                <a:latin typeface="Proxima Nova"/>
              </a:rPr>
              <a:t>vznik spoločného štátu Čechov a Slovákov</a:t>
            </a:r>
            <a:r>
              <a:rPr lang="sk-SK" sz="2000" dirty="0" smtClean="0">
                <a:solidFill>
                  <a:srgbClr val="00B0F0"/>
                </a:solidFill>
              </a:rPr>
              <a:t/>
            </a:r>
            <a:br>
              <a:rPr lang="sk-SK" sz="2000" dirty="0" smtClean="0">
                <a:solidFill>
                  <a:srgbClr val="00B0F0"/>
                </a:solidFill>
              </a:rPr>
            </a:br>
            <a:r>
              <a:rPr lang="sk-SK" sz="2000" b="1" i="0" dirty="0" smtClean="0">
                <a:solidFill>
                  <a:srgbClr val="292929"/>
                </a:solidFill>
                <a:effectLst/>
                <a:latin typeface="Proxima Nova"/>
              </a:rPr>
              <a:t>Dátum a miesto smrti:</a:t>
            </a:r>
            <a:r>
              <a:rPr lang="sk-SK" sz="2000" b="0" i="0" dirty="0" smtClean="0">
                <a:solidFill>
                  <a:srgbClr val="292929"/>
                </a:solidFill>
                <a:effectLst/>
                <a:latin typeface="Proxima Nova"/>
              </a:rPr>
              <a:t> </a:t>
            </a:r>
            <a:r>
              <a:rPr lang="sk-SK" sz="2000" b="0" i="0" dirty="0" smtClean="0">
                <a:solidFill>
                  <a:srgbClr val="00B0F0"/>
                </a:solidFill>
                <a:effectLst/>
                <a:latin typeface="Proxima Nova"/>
              </a:rPr>
              <a:t>4. máj 1919, Ivanka pri Dunaji, Česko-Slovensko (dnešné Slovensko)</a:t>
            </a:r>
            <a:r>
              <a:rPr lang="sk-SK" sz="2000" dirty="0" smtClean="0">
                <a:solidFill>
                  <a:srgbClr val="00B0F0"/>
                </a:solidFill>
              </a:rPr>
              <a:t/>
            </a:r>
            <a:br>
              <a:rPr lang="sk-SK" sz="2000" dirty="0" smtClean="0">
                <a:solidFill>
                  <a:srgbClr val="00B0F0"/>
                </a:solidFill>
              </a:rPr>
            </a:br>
            <a:r>
              <a:rPr lang="sk-SK" sz="2000" b="1" i="0" dirty="0" smtClean="0">
                <a:solidFill>
                  <a:srgbClr val="292929"/>
                </a:solidFill>
                <a:effectLst/>
                <a:latin typeface="Proxima Nova"/>
              </a:rPr>
              <a:t>Príčina smrti:</a:t>
            </a:r>
            <a:r>
              <a:rPr lang="sk-SK" sz="2000" b="0" i="0" dirty="0" smtClean="0">
                <a:solidFill>
                  <a:srgbClr val="292929"/>
                </a:solidFill>
                <a:effectLst/>
                <a:latin typeface="Proxima Nova"/>
              </a:rPr>
              <a:t> zomrel </a:t>
            </a:r>
            <a:r>
              <a:rPr lang="sk-SK" sz="2000" b="0" i="0" dirty="0" smtClean="0">
                <a:solidFill>
                  <a:srgbClr val="00B0F0"/>
                </a:solidFill>
                <a:effectLst/>
                <a:latin typeface="Proxima Nova"/>
              </a:rPr>
              <a:t>pri tragickej nehode lietadla</a:t>
            </a:r>
            <a:endParaRPr lang="sk-SK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590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29098" y="104503"/>
            <a:ext cx="7550332" cy="949235"/>
          </a:xfrm>
        </p:spPr>
        <p:txBody>
          <a:bodyPr>
            <a:normAutofit fontScale="90000"/>
          </a:bodyPr>
          <a:lstStyle/>
          <a:p>
            <a:r>
              <a:rPr lang="sk-SK" sz="3200" b="1" dirty="0" smtClean="0">
                <a:solidFill>
                  <a:srgbClr val="FF0000"/>
                </a:solidFill>
              </a:rPr>
              <a:t>Chudobné dieťa s jedenástimi súrodencami</a:t>
            </a:r>
            <a:endParaRPr lang="sk-SK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66354" y="1053738"/>
            <a:ext cx="10519955" cy="2037806"/>
          </a:xfrm>
        </p:spPr>
        <p:txBody>
          <a:bodyPr>
            <a:noAutofit/>
          </a:bodyPr>
          <a:lstStyle/>
          <a:p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Štefánikova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rodina bola naozaj pestrá. </a:t>
            </a:r>
            <a:endParaRPr lang="sk-S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Pochádza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z 12 detí, takže ako malý sa určite nenudil. Mal 4 sestry, ostatní boli chlapci. On bol šiesty v poradí. </a:t>
            </a:r>
            <a:endParaRPr lang="sk-S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Hoci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boli veľmi 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chudobní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, jeho 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otec Pavol Štefánik,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ktorý bol evanjelický kňaz, mal veľa slovenských kníh. A práve tie ho v budúcnosti ovplyvnili. </a:t>
            </a:r>
            <a:endParaRPr lang="sk-S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eho matka </a:t>
            </a:r>
            <a:r>
              <a:rPr lang="sk-SK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Albertina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rodena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Jurenková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 descr="Štefánik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446" y="3179720"/>
            <a:ext cx="4195354" cy="350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tnis.eu/Files/Galleries/fotogaleria-stefanik/001-m-r-stefanik-jeho-rodicia-v-mladosti.jpg?w=16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1" y="3185022"/>
            <a:ext cx="5442856" cy="359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74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9696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k-SK" sz="3200" b="1" dirty="0">
                <a:solidFill>
                  <a:srgbClr val="FF0000"/>
                </a:solidFill>
              </a:rPr>
              <a:t>"Obsahom životným môže byť úsilie a láska. Tieto dva princípy mi boli kompasom, keď som sa vydal na cestu..."</a:t>
            </a:r>
            <a:endParaRPr lang="sk-SK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M. R. Štefáni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4310" y="1532707"/>
            <a:ext cx="3835196" cy="503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1367246" y="1706880"/>
            <a:ext cx="2389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b="1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Vydal sa na cestu...</a:t>
            </a:r>
            <a:endParaRPr lang="sk-SK" b="1" i="0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838200" y="2076212"/>
            <a:ext cx="517071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Bol astronóm, generál a diplomat, demokrat a humanista.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Dokázal si získať dôveru medzi vzdelancami i prostými ľuďmi.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Vedel ich nadchnúť, povzbudiť a presvedčiť svojou otvorenosťou a úprimnosťou.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Neustále kypel plánmi, podnetmi.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Uplatňoval hĺbku vedomostí, široké skúsenosti i nemalý spoločenský šarm.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Stal sa apoštolom odhodlania a pevnej vôle vo vede, vlastenectve i spoločenskom živote.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Ako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jeden z prvých Slovákov zdolal Mont Blanc, dokopy dokonca 6-krát, a precestoval takmer celý svet, okrem Antarktídy. </a:t>
            </a: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Ovládal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8 cudzích jazykov.</a:t>
            </a:r>
          </a:p>
          <a:p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16034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. R. Štefánik - astronó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9307" y="1107943"/>
            <a:ext cx="4394528" cy="288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139337"/>
            <a:ext cx="10870232" cy="1551351"/>
          </a:xfrm>
        </p:spPr>
        <p:txBody>
          <a:bodyPr>
            <a:noAutofit/>
          </a:bodyPr>
          <a:lstStyle/>
          <a:p>
            <a:pPr algn="ctr"/>
            <a:r>
              <a:rPr lang="sk-SK" sz="3200" b="1" dirty="0" smtClean="0">
                <a:solidFill>
                  <a:srgbClr val="FF0000"/>
                </a:solidFill>
              </a:rPr>
              <a:t>"</a:t>
            </a:r>
            <a:r>
              <a:rPr lang="sk-SK" sz="2800" b="1" dirty="0" smtClean="0">
                <a:solidFill>
                  <a:srgbClr val="FF0000"/>
                </a:solidFill>
              </a:rPr>
              <a:t>Hviezdy</a:t>
            </a:r>
            <a:r>
              <a:rPr lang="sk-SK" sz="3200" b="1" dirty="0" smtClean="0">
                <a:solidFill>
                  <a:srgbClr val="FF0000"/>
                </a:solidFill>
              </a:rPr>
              <a:t> riadia môj život, ony mi privolávajú: slúž kráse a šír šťastie... Kto kráča energicky a vedomý si cieľa, ovláda svoj osud takmer dokonale."</a:t>
            </a:r>
            <a:endParaRPr lang="sk-SK" sz="3200" dirty="0">
              <a:solidFill>
                <a:srgbClr val="FF0000"/>
              </a:solidFill>
            </a:endParaRPr>
          </a:p>
        </p:txBody>
      </p:sp>
      <p:pic>
        <p:nvPicPr>
          <p:cNvPr id="2052" name="Picture 4" descr="M. R. Štefánik - cestovate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4" y="3725166"/>
            <a:ext cx="2325187" cy="313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ĺžnik 7"/>
          <p:cNvSpPr/>
          <p:nvPr/>
        </p:nvSpPr>
        <p:spPr>
          <a:xfrm>
            <a:off x="313509" y="1690688"/>
            <a:ext cx="74096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sk-SK" b="1" dirty="0" smtClean="0">
                <a:solidFill>
                  <a:schemeClr val="accent4">
                    <a:lumMod val="75000"/>
                  </a:schemeClr>
                </a:solidFill>
              </a:rPr>
              <a:t>Bol </a:t>
            </a:r>
            <a:r>
              <a:rPr lang="sk-SK" b="1" dirty="0">
                <a:solidFill>
                  <a:schemeClr val="accent4">
                    <a:lumMod val="75000"/>
                  </a:schemeClr>
                </a:solidFill>
              </a:rPr>
              <a:t>úspešný </a:t>
            </a:r>
            <a:r>
              <a:rPr lang="sk-SK" b="1" dirty="0" smtClean="0">
                <a:solidFill>
                  <a:schemeClr val="accent4">
                    <a:lumMod val="75000"/>
                  </a:schemeClr>
                </a:solidFill>
              </a:rPr>
              <a:t>astronóm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Vyštudoval na </a:t>
            </a:r>
            <a:r>
              <a:rPr lang="sk-SK" b="0" i="0" dirty="0" smtClean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Karlovej univerzite v Prahe </a:t>
            </a:r>
            <a:r>
              <a:rPr lang="sk-SK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filozofiu a astronómiu.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Stal sa spolupracovníkom prof. J. Janssena na observatóriu v Meudone pri Paríži. Tam v roku 1906 skonštruoval </a:t>
            </a:r>
            <a:r>
              <a:rPr lang="sk-SK" b="0" i="0" dirty="0" err="1" smtClean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spektroheliograf</a:t>
            </a:r>
            <a:r>
              <a:rPr lang="sk-SK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Zaoberal sa výskumom Slnka, pozorovaním planét a meteoritov (Mont Blanc), absolvoval cesty na pozorovanie zatmenia Slnka (Španielsko, </a:t>
            </a:r>
            <a:r>
              <a:rPr lang="sk-SK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Turkestan</a:t>
            </a:r>
            <a:r>
              <a:rPr lang="sk-SK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sk-SK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Tichomorie</a:t>
            </a:r>
            <a:r>
              <a:rPr lang="sk-SK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Alžírsko, Brazília, Ekvádor).</a:t>
            </a:r>
          </a:p>
          <a:p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2865119" y="3997345"/>
            <a:ext cx="79944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 Tahiti pozoroval prechod </a:t>
            </a:r>
            <a:r>
              <a:rPr lang="sk-SK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Halleyovej</a:t>
            </a:r>
            <a:r>
              <a:rPr lang="sk-SK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kométy pred Slnkom, vybudoval tam dobre vybavené observatórium. Hľadal aj miesto pre svoju vlastnú hvezdáreň, pripravoval sieť meteorologických staníc.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Aj napriek iba niekoľkoročnému pôsobeniu medzi astronómami (1905-1914) sa stal uznávaným pozorovateľom z observatórií vo veľkých nadmorských výškach, spracoval podnetné príspevky do význačných astronomických časopisov.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C. </a:t>
            </a:r>
            <a:r>
              <a:rPr lang="sk-SK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Flammarion</a:t>
            </a:r>
            <a:r>
              <a:rPr lang="sk-SK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napísal: </a:t>
            </a:r>
            <a:r>
              <a:rPr lang="sk-SK" b="0" i="0" dirty="0" smtClean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"Štefánik zostane v našich spomienkach typom muža celkom výnimočného." </a:t>
            </a:r>
            <a:r>
              <a:rPr lang="sk-SK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Získal aj cenu Francúzskej astronomickej spoločnosti.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38151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0229" y="121921"/>
            <a:ext cx="10613571" cy="1297576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>
                <a:solidFill>
                  <a:srgbClr val="FF0000"/>
                </a:solidFill>
              </a:rPr>
              <a:t>"Ak sa chceme osamostatniť, musíme sa napred vyznačiť mravným pokrokom. "</a:t>
            </a:r>
            <a:endParaRPr lang="sk-SK" sz="3200" dirty="0">
              <a:solidFill>
                <a:srgbClr val="FF0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87383" y="1419497"/>
            <a:ext cx="8299267" cy="53209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k-SK" sz="1900" b="1" dirty="0">
                <a:solidFill>
                  <a:schemeClr val="accent4">
                    <a:lumMod val="75000"/>
                  </a:schemeClr>
                </a:solidFill>
              </a:rPr>
              <a:t>Vojak, letecký dôstojník, minister, ...</a:t>
            </a:r>
          </a:p>
          <a:p>
            <a:r>
              <a:rPr lang="sk-S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V júli roku 1912 získal </a:t>
            </a:r>
            <a:r>
              <a:rPr lang="sk-SK" sz="19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francúzske občianstvo</a:t>
            </a:r>
            <a:r>
              <a:rPr lang="sk-S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sk-S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Po vypuknutí prvej svetovej vojny nastúpil v januári 1915 do vojenskej leteckej školy v </a:t>
            </a:r>
            <a:r>
              <a:rPr lang="sk-SK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Chartres</a:t>
            </a:r>
            <a:r>
              <a:rPr lang="sk-S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 Stal sa vojnovým pilotom, leteckým dôstojníkom. </a:t>
            </a:r>
          </a:p>
          <a:p>
            <a:r>
              <a:rPr lang="sk-S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Bojoval na srbskom fronte, organizoval meteorologickú frontovú službu. Za tri roky sa stal brigádnym generálom (1918) i rytierom Čestnej légie.</a:t>
            </a:r>
          </a:p>
          <a:p>
            <a:r>
              <a:rPr lang="sk-S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Budovanie čs. vojenských jednotiek v zahraničí sa stalo osou jeho ďalšieho života. Koncom roku 1915 vstúpil do československého zahraničného odboja. </a:t>
            </a:r>
          </a:p>
          <a:p>
            <a:r>
              <a:rPr lang="sk-S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Sprostredkoval oficiálne prijatie T. G. Masaryka u francúzskeho ministerského predsedu, začal pôsobiť v Národnej rade československej. </a:t>
            </a:r>
          </a:p>
          <a:p>
            <a:r>
              <a:rPr lang="sk-SK" sz="19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Organizoval </a:t>
            </a:r>
            <a:r>
              <a:rPr lang="sk-SK" sz="19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čs. légie </a:t>
            </a:r>
            <a:r>
              <a:rPr lang="sk-SK" sz="1900" dirty="0">
                <a:latin typeface="Arial" panose="020B0604020202020204" pitchFamily="34" charset="0"/>
                <a:cs typeface="Arial" panose="020B0604020202020204" pitchFamily="34" charset="0"/>
              </a:rPr>
              <a:t>v Rusku, Taliansku, USA. </a:t>
            </a:r>
            <a:endParaRPr lang="sk-SK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Zastával diplomatické funkcie, cestoval, organizoval, pripravoval novú slobodu i samostatnosť.</a:t>
            </a:r>
          </a:p>
          <a:p>
            <a:r>
              <a:rPr lang="sk-S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V Paríži podpísal </a:t>
            </a:r>
            <a:r>
              <a:rPr lang="sk-SK" sz="19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 októbra 1918 </a:t>
            </a:r>
            <a:r>
              <a:rPr lang="sk-SK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Prehlásenie nezávislosti československého národa</a:t>
            </a:r>
            <a:r>
              <a:rPr lang="sk-S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k-S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Stal sa </a:t>
            </a:r>
            <a:r>
              <a:rPr lang="sk-SK" sz="19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ministrom vojny </a:t>
            </a:r>
            <a:r>
              <a:rPr lang="sk-S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ČSR.</a:t>
            </a:r>
          </a:p>
          <a:p>
            <a:r>
              <a:rPr lang="sk-S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Zahynul pri prílete na Slovensko, keď sa nečakane zrútilo lietadlo neďaleko </a:t>
            </a:r>
            <a:r>
              <a:rPr lang="sk-SK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Vajnor</a:t>
            </a:r>
            <a:r>
              <a:rPr lang="sk-S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pri Bratislave.</a:t>
            </a:r>
            <a:endParaRPr lang="sk-SK" sz="19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0" name="Picture 8" descr="Zborovna.sk – portál pre učiteľov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0" t="517" r="28147"/>
          <a:stretch/>
        </p:blipFill>
        <p:spPr bwMode="auto">
          <a:xfrm>
            <a:off x="8804365" y="1945731"/>
            <a:ext cx="3158705" cy="429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296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11" y="209007"/>
            <a:ext cx="11007635" cy="1785256"/>
          </a:xfrm>
        </p:spPr>
        <p:txBody>
          <a:bodyPr>
            <a:noAutofit/>
          </a:bodyPr>
          <a:lstStyle/>
          <a:p>
            <a:pPr algn="ctr"/>
            <a:r>
              <a:rPr lang="sk-SK" sz="2400" b="1" dirty="0">
                <a:solidFill>
                  <a:srgbClr val="FF0000"/>
                </a:solidFill>
              </a:rPr>
              <a:t>"Generálske hviezdy veľmi rád obetujem skutočnému svetu hviezd... Verím vo vývoj vedy a preto vo vývoj všetkého, čo je šľachetné a človečenstvu prospešné... Mne značí veda organizáciu, poctivú snahu lúštiť hádanku existencie, dať maximum obsahu nášmu životu."</a:t>
            </a:r>
            <a:endParaRPr lang="sk-SK" sz="2400" dirty="0">
              <a:solidFill>
                <a:srgbClr val="FF0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1" y="1994262"/>
            <a:ext cx="4953000" cy="475488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sz="1900" b="1" dirty="0" smtClean="0">
                <a:solidFill>
                  <a:schemeClr val="accent4">
                    <a:lumMod val="75000"/>
                  </a:schemeClr>
                </a:solidFill>
              </a:rPr>
              <a:t>Hlboko </a:t>
            </a:r>
            <a:r>
              <a:rPr lang="sk-SK" sz="1900" b="1" dirty="0">
                <a:solidFill>
                  <a:schemeClr val="accent4">
                    <a:lumMod val="75000"/>
                  </a:schemeClr>
                </a:solidFill>
              </a:rPr>
              <a:t>ľudský, národný i svetový</a:t>
            </a:r>
          </a:p>
          <a:p>
            <a:r>
              <a:rPr lang="sk-SK" sz="1900" dirty="0">
                <a:latin typeface="Arial" panose="020B0604020202020204" pitchFamily="34" charset="0"/>
                <a:cs typeface="Arial" panose="020B0604020202020204" pitchFamily="34" charset="0"/>
              </a:rPr>
              <a:t>Praha sa mu stala školou i bránou do sveta</a:t>
            </a:r>
            <a:r>
              <a:rPr lang="sk-S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k-S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k-SK" sz="1900" dirty="0">
                <a:latin typeface="Arial" panose="020B0604020202020204" pitchFamily="34" charset="0"/>
                <a:cs typeface="Arial" panose="020B0604020202020204" pitchFamily="34" charset="0"/>
              </a:rPr>
              <a:t>Paríži kryštalizovali jeho vlastnosti: húževnatosť, ambicióznosť, kultivované vystupovanie a prísne sebaovládanie. "Zo Štefánika sa stal v Paríži dokonalý gentleman, svetový človek, ušľachtilej vonkajšej i vnútornej kultúry" (F. X. </a:t>
            </a:r>
            <a:r>
              <a:rPr lang="sk-SK" sz="1900" dirty="0" err="1">
                <a:latin typeface="Arial" panose="020B0604020202020204" pitchFamily="34" charset="0"/>
                <a:cs typeface="Arial" panose="020B0604020202020204" pitchFamily="34" charset="0"/>
              </a:rPr>
              <a:t>Šalda</a:t>
            </a:r>
            <a:r>
              <a:rPr lang="sk-SK" sz="19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sk-SK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Stal </a:t>
            </a:r>
            <a:r>
              <a:rPr lang="sk-SK" sz="1900" dirty="0">
                <a:latin typeface="Arial" panose="020B0604020202020204" pitchFamily="34" charset="0"/>
                <a:cs typeface="Arial" panose="020B0604020202020204" pitchFamily="34" charset="0"/>
              </a:rPr>
              <a:t>sa mužom činu. Vo svete získal meno, rozhľad, priateľov v kruhoch vedeckých, politických i spoločenských. </a:t>
            </a:r>
            <a:endParaRPr lang="sk-SK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Dokazoval </a:t>
            </a:r>
            <a:r>
              <a:rPr lang="sk-SK" sz="1900" dirty="0">
                <a:latin typeface="Arial" panose="020B0604020202020204" pitchFamily="34" charset="0"/>
                <a:cs typeface="Arial" panose="020B0604020202020204" pitchFamily="34" charset="0"/>
              </a:rPr>
              <a:t>svoju vynaliezavosť, bádavosť, opravdivosť, nekompromisnosť, rytierskosť i veľkodušnosť</a:t>
            </a:r>
            <a:r>
              <a:rPr lang="sk-S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122" name="Picture 2" descr="M. R. Štefánik - polit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484" y="2094410"/>
            <a:ext cx="5905590" cy="442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462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914401" y="879565"/>
            <a:ext cx="51380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Malý, útly, chorľavý, statočný, energický, priebojný, pracovitý Štefánik precestoval takmer celý svet.</a:t>
            </a:r>
          </a:p>
          <a:p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Za krátkych 39 rokov svojho života vykonal dosť, aby sa na neho na Slovensku nezabúdalo.</a:t>
            </a:r>
          </a:p>
          <a:p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Mal rád rodnú hrudu i tep sveta, veril vo víťazstvo práva nad násilím, slobody nad porobou, demokracie nad výsadami, pravdy nad klamstvom, spravodlivosti nad krivdou. </a:t>
            </a:r>
          </a:p>
          <a:p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Prebil sa svetom vedy, vojny i politiky. </a:t>
            </a:r>
          </a:p>
          <a:p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Stal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sa človekom so svetovým rozhľadom, jeho život bol naplnený neustálym zápasom. </a:t>
            </a: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Muž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s podlomeným zdravím vynikol neuveriteľnou energiou. </a:t>
            </a:r>
          </a:p>
        </p:txBody>
      </p:sp>
      <p:pic>
        <p:nvPicPr>
          <p:cNvPr id="6146" name="Picture 2" descr="M. R. &#10;Štefánik - pil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802" y="481918"/>
            <a:ext cx="3153683" cy="608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01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413274" cy="897618"/>
          </a:xfrm>
        </p:spPr>
        <p:txBody>
          <a:bodyPr>
            <a:normAutofit fontScale="90000"/>
          </a:bodyPr>
          <a:lstStyle/>
          <a:p>
            <a:r>
              <a:rPr lang="sk-SK" sz="3200" b="1" dirty="0">
                <a:solidFill>
                  <a:srgbClr val="FF0000"/>
                </a:solidFill>
              </a:rPr>
              <a:t>"Zostanem vždy svoj verný kultu pravdy, krásy, energie, sily..."</a:t>
            </a:r>
            <a:endParaRPr lang="sk-SK" sz="32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M. R. Štefánik - pilo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72" y="1574324"/>
            <a:ext cx="5821647" cy="388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6574971" y="1001486"/>
            <a:ext cx="516418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Spájala sa v ňom neha i sila, heroizmus i sen, smäd po poznaní diaľok a tajomstiev Zeme. Písal básne, vložil citový rozmer aj do politiky.</a:t>
            </a:r>
          </a:p>
          <a:p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"Mojou jedinou ctižiadosťou je snaha využiť každý okamih na rozvoj schopností srdca a ducha...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Svoju obetavosť prenášal aj na druhých:</a:t>
            </a:r>
          </a:p>
          <a:p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Je potrebné ľudí učiť veriť, je potrebné ich milovať napriek všetkým chybám, je potrebné učiť ich milovať, ale je nevyhnutné tiež pracovať a učiť iných pracovať</a:t>
            </a: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!„</a:t>
            </a:r>
          </a:p>
          <a:p>
            <a:endParaRPr lang="sk-SK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Možno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najsympatickejším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obrazom jeho optimizmu sú slová:</a:t>
            </a:r>
          </a:p>
          <a:p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"Nie je jednoducho možné, aby všetko vynaložené úsilie, všetko prežité utrpenie bolo márne, aby mal byť koniec všetkým nádejam vo víťazstvo ideálov."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k-SK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487680" y="5869577"/>
            <a:ext cx="5615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i="0" dirty="0" smtClean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"Niet slobody, kde niet vzdelania a charakteru... Konanie dobra! Toť ten kameň múdrosti...</a:t>
            </a:r>
            <a:endParaRPr lang="sk-SK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86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150</TotalTime>
  <Words>1264</Words>
  <Application>Microsoft Office PowerPoint</Application>
  <PresentationFormat>Širokouhlá</PresentationFormat>
  <Paragraphs>96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8" baseType="lpstr">
      <vt:lpstr>Arial</vt:lpstr>
      <vt:lpstr>Proxima Nova</vt:lpstr>
      <vt:lpstr>Raleway</vt:lpstr>
      <vt:lpstr>Trebuchet MS</vt:lpstr>
      <vt:lpstr>Wingdings 3</vt:lpstr>
      <vt:lpstr>Fazeta</vt:lpstr>
      <vt:lpstr>Prezentácia programu PowerPoint</vt:lpstr>
      <vt:lpstr>Prezentácia programu PowerPoint</vt:lpstr>
      <vt:lpstr>Chudobné dieťa s jedenástimi súrodencami</vt:lpstr>
      <vt:lpstr>"Obsahom životným môže byť úsilie a láska. Tieto dva princípy mi boli kompasom, keď som sa vydal na cestu..."</vt:lpstr>
      <vt:lpstr>"Hviezdy riadia môj život, ony mi privolávajú: slúž kráse a šír šťastie... Kto kráča energicky a vedomý si cieľa, ovláda svoj osud takmer dokonale."</vt:lpstr>
      <vt:lpstr>"Ak sa chceme osamostatniť, musíme sa napred vyznačiť mravným pokrokom. "</vt:lpstr>
      <vt:lpstr>"Generálske hviezdy veľmi rád obetujem skutočnému svetu hviezd... Verím vo vývoj vedy a preto vo vývoj všetkého, čo je šľachetné a človečenstvu prospešné... Mne značí veda organizáciu, poctivú snahu lúštiť hádanku existencie, dať maximum obsahu nášmu životu."</vt:lpstr>
      <vt:lpstr>Prezentácia programu PowerPoint</vt:lpstr>
      <vt:lpstr>"Zostanem vždy svoj verný kultu pravdy, krásy, energie, sily..."</vt:lpstr>
      <vt:lpstr>"Veriť, milovať, pracovať."</vt:lpstr>
      <vt:lpstr>Pracovný list – M.R.Štefánik</vt:lpstr>
      <vt:lpstr>Správne odpovede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Katarína</dc:creator>
  <cp:lastModifiedBy>Katarína</cp:lastModifiedBy>
  <cp:revision>18</cp:revision>
  <dcterms:created xsi:type="dcterms:W3CDTF">2020-10-19T19:46:09Z</dcterms:created>
  <dcterms:modified xsi:type="dcterms:W3CDTF">2020-10-20T17:33:41Z</dcterms:modified>
</cp:coreProperties>
</file>