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99FF"/>
    <a:srgbClr val="FF99CC"/>
    <a:srgbClr val="FF66FF"/>
    <a:srgbClr val="195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17413-DF36-4E16-A12E-CCDD6162AD0B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1A92-22D5-4A22-9DBF-D17796A4F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811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1A92-22D5-4A22-9DBF-D17796A4FF6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8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82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51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18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6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093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64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26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0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71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6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8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F288-5625-48E4-9450-FC6B1C7F341D}" type="datetimeFigureOut">
              <a:rPr lang="sk-SK" smtClean="0"/>
              <a:t>2. 2. 2013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298F-4B5D-457D-9D2D-325A221691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94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Dýchanie  živočíchov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                               </a:t>
            </a:r>
          </a:p>
          <a:p>
            <a:r>
              <a:rPr lang="sk-SK" sz="2800" dirty="0" smtClean="0"/>
              <a:t>                   </a:t>
            </a:r>
            <a:r>
              <a:rPr lang="sk-SK" sz="2600" dirty="0" smtClean="0">
                <a:solidFill>
                  <a:schemeClr val="tx1"/>
                </a:solidFill>
              </a:rPr>
              <a:t>Ing. Marta Lazúrová</a:t>
            </a:r>
          </a:p>
          <a:p>
            <a:r>
              <a:rPr lang="sk-SK" sz="2600" dirty="0" smtClean="0">
                <a:solidFill>
                  <a:schemeClr val="tx1"/>
                </a:solidFill>
              </a:rPr>
              <a:t>                      ZŠ sv. Don </a:t>
            </a:r>
            <a:r>
              <a:rPr lang="sk-SK" sz="2600" dirty="0" err="1" smtClean="0">
                <a:solidFill>
                  <a:schemeClr val="tx1"/>
                </a:solidFill>
              </a:rPr>
              <a:t>Bosca</a:t>
            </a:r>
            <a:r>
              <a:rPr lang="sk-SK" sz="2600" dirty="0" smtClean="0">
                <a:solidFill>
                  <a:schemeClr val="tx1"/>
                </a:solidFill>
              </a:rPr>
              <a:t> Zlaté Moravce</a:t>
            </a:r>
            <a:endParaRPr lang="sk-SK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7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Plazy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800" dirty="0" smtClean="0">
                <a:latin typeface="+mj-lt"/>
              </a:rPr>
              <a:t>pľúcami </a:t>
            </a:r>
          </a:p>
          <a:p>
            <a:pPr marL="0" indent="0">
              <a:buNone/>
              <a:defRPr/>
            </a:pPr>
            <a:endParaRPr lang="sk-SK" sz="2800" dirty="0" smtClean="0">
              <a:latin typeface="+mj-lt"/>
            </a:endParaRPr>
          </a:p>
          <a:p>
            <a:pPr>
              <a:defRPr/>
            </a:pPr>
            <a:r>
              <a:rPr lang="sk-SK" sz="2800" dirty="0" smtClean="0">
                <a:latin typeface="+mj-lt"/>
              </a:rPr>
              <a:t> viac zriasené </a:t>
            </a:r>
          </a:p>
          <a:p>
            <a:pPr marL="0" indent="0">
              <a:buNone/>
              <a:defRPr/>
            </a:pPr>
            <a:r>
              <a:rPr lang="sk-SK" sz="2800" dirty="0" smtClean="0">
                <a:latin typeface="+mj-lt"/>
              </a:rPr>
              <a:t>ako pri </a:t>
            </a:r>
            <a:r>
              <a:rPr lang="sk-SK" sz="2800" dirty="0">
                <a:latin typeface="+mj-lt"/>
              </a:rPr>
              <a:t>obojživelníkoch</a:t>
            </a:r>
            <a:endParaRPr lang="fr-CA" sz="2800" dirty="0">
              <a:latin typeface="+mj-lt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761853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ovná spojovacia šípka 7"/>
          <p:cNvCxnSpPr/>
          <p:nvPr/>
        </p:nvCxnSpPr>
        <p:spPr>
          <a:xfrm>
            <a:off x="2195736" y="1862534"/>
            <a:ext cx="3816424" cy="13504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195736" y="1844824"/>
            <a:ext cx="4176464" cy="1124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0634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9417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44" y="4546276"/>
            <a:ext cx="278244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25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Vtáky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>
                <a:latin typeface="+mj-lt"/>
              </a:rPr>
              <a:t>p</a:t>
            </a:r>
            <a:r>
              <a:rPr lang="sk-SK" sz="2800" dirty="0" smtClean="0">
                <a:latin typeface="+mj-lt"/>
              </a:rPr>
              <a:t>ľúcami, ktoré dopĺňajú </a:t>
            </a:r>
          </a:p>
          <a:p>
            <a:r>
              <a:rPr lang="sk-SK" sz="2800" dirty="0" smtClean="0">
                <a:solidFill>
                  <a:srgbClr val="FF0000"/>
                </a:solidFill>
                <a:latin typeface="+mj-lt"/>
              </a:rPr>
              <a:t>vzdušné vaky </a:t>
            </a:r>
            <a:endParaRPr lang="sk-SK" sz="2800" dirty="0" smtClean="0">
              <a:latin typeface="+mj-lt"/>
            </a:endParaRPr>
          </a:p>
          <a:p>
            <a:pPr marL="0" indent="0">
              <a:buNone/>
            </a:pPr>
            <a:r>
              <a:rPr lang="sk-SK" sz="2800" dirty="0" smtClean="0">
                <a:latin typeface="+mj-lt"/>
              </a:rPr>
              <a:t>    - sú to </a:t>
            </a:r>
            <a:r>
              <a:rPr lang="sk-SK" sz="2800" dirty="0" err="1" smtClean="0">
                <a:latin typeface="+mj-lt"/>
              </a:rPr>
              <a:t>lalokovité</a:t>
            </a:r>
            <a:r>
              <a:rPr lang="sk-SK" sz="2800" dirty="0" smtClean="0">
                <a:latin typeface="+mj-lt"/>
              </a:rPr>
              <a:t> výbežky </a:t>
            </a:r>
          </a:p>
          <a:p>
            <a:pPr marL="0" indent="0">
              <a:buNone/>
            </a:pPr>
            <a:r>
              <a:rPr lang="sk-SK" sz="2800" dirty="0" smtClean="0">
                <a:latin typeface="+mj-lt"/>
              </a:rPr>
              <a:t>    zasahujúce do dutých kostí, </a:t>
            </a:r>
          </a:p>
          <a:p>
            <a:pPr marL="0" indent="0">
              <a:buNone/>
            </a:pPr>
            <a:r>
              <a:rPr lang="sk-SK" sz="2800" dirty="0">
                <a:latin typeface="+mj-lt"/>
              </a:rPr>
              <a:t> 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 smtClean="0">
                <a:latin typeface="+mj-lt"/>
              </a:rPr>
              <a:t>  - sú zásobárňou vzduchu a </a:t>
            </a:r>
          </a:p>
          <a:p>
            <a:pPr marL="0" indent="0">
              <a:buNone/>
            </a:pPr>
            <a:r>
              <a:rPr lang="sk-SK" sz="2800" dirty="0">
                <a:latin typeface="+mj-lt"/>
              </a:rPr>
              <a:t> </a:t>
            </a:r>
            <a:r>
              <a:rPr lang="sk-SK" sz="2800" dirty="0" smtClean="0">
                <a:latin typeface="+mj-lt"/>
              </a:rPr>
              <a:t>    </a:t>
            </a:r>
            <a:r>
              <a:rPr lang="sk-SK" sz="2800" dirty="0" smtClean="0">
                <a:latin typeface="+mj-lt"/>
              </a:rPr>
              <a:t>nadľahčujú telo vtáka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00400" cy="529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2760"/>
            <a:ext cx="1905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3698"/>
            <a:ext cx="1905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2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4" y="506769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Cicavce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Vzduch prúdi cez nos do </a:t>
            </a:r>
            <a:r>
              <a:rPr lang="sk-SK" sz="2800" dirty="0" err="1" smtClean="0"/>
              <a:t>nosohrtanu</a:t>
            </a:r>
            <a:r>
              <a:rPr lang="sk-SK" sz="2800" dirty="0" smtClean="0"/>
              <a:t>, cez priedušnicu do pľúc</a:t>
            </a:r>
          </a:p>
          <a:p>
            <a:r>
              <a:rPr lang="sk-SK" sz="2800" dirty="0" smtClean="0"/>
              <a:t>Pľúca sú rozdelené na dva laloky</a:t>
            </a:r>
          </a:p>
          <a:p>
            <a:r>
              <a:rPr lang="sk-SK" sz="2800" dirty="0" smtClean="0"/>
              <a:t>Alveoly – pľúcne komôrky</a:t>
            </a:r>
          </a:p>
          <a:p>
            <a:endParaRPr lang="sk-SK" sz="2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69022"/>
            <a:ext cx="241611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3788"/>
            <a:ext cx="2520280" cy="19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2" y="3769022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65472"/>
            <a:ext cx="2560446" cy="171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13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Stavba dýchacej sústavy človeka</a:t>
            </a:r>
            <a:endParaRPr lang="sk-SK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3" y="1484784"/>
            <a:ext cx="890531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87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Funkcie  dýchacej  sústavy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k-SK" sz="3100" dirty="0" smtClean="0"/>
              <a:t>výmena </a:t>
            </a:r>
            <a:r>
              <a:rPr lang="sk-SK" sz="3100" dirty="0"/>
              <a:t>plynov – kyslíka a oxidu </a:t>
            </a:r>
            <a:r>
              <a:rPr lang="sk-SK" sz="3100" dirty="0" smtClean="0"/>
              <a:t>uhličitého</a:t>
            </a:r>
          </a:p>
          <a:p>
            <a:pPr marL="0" indent="0">
              <a:buNone/>
              <a:defRPr/>
            </a:pPr>
            <a:endParaRPr lang="sk-SK" sz="1500" dirty="0" smtClean="0"/>
          </a:p>
          <a:p>
            <a:pPr marL="0" indent="0">
              <a:buNone/>
              <a:defRPr/>
            </a:pPr>
            <a:r>
              <a:rPr lang="sk-SK" sz="3100" b="1" dirty="0" smtClean="0"/>
              <a:t>Kyslík</a:t>
            </a:r>
          </a:p>
          <a:p>
            <a:pPr>
              <a:defRPr/>
            </a:pPr>
            <a:r>
              <a:rPr lang="sk-SK" sz="3100" dirty="0" smtClean="0"/>
              <a:t>súčasť vzduchu</a:t>
            </a:r>
          </a:p>
          <a:p>
            <a:pPr>
              <a:defRPr/>
            </a:pPr>
            <a:r>
              <a:rPr lang="sk-SK" sz="3100" dirty="0" smtClean="0">
                <a:cs typeface="Arial" pitchFamily="34" charset="0"/>
              </a:rPr>
              <a:t>kyslík </a:t>
            </a:r>
            <a:r>
              <a:rPr lang="sk-SK" sz="3100" dirty="0">
                <a:cs typeface="Arial" pitchFamily="34" charset="0"/>
              </a:rPr>
              <a:t>je živočíchmi </a:t>
            </a:r>
            <a:r>
              <a:rPr lang="sk-SK" sz="3100" dirty="0" smtClean="0">
                <a:cs typeface="Arial" pitchFamily="34" charset="0"/>
              </a:rPr>
              <a:t>prijímaný zo vzduchu alebo z vody</a:t>
            </a:r>
          </a:p>
          <a:p>
            <a:pPr>
              <a:defRPr/>
            </a:pPr>
            <a:r>
              <a:rPr lang="sk-SK" sz="3100" dirty="0">
                <a:cs typeface="Arial" pitchFamily="34" charset="0"/>
              </a:rPr>
              <a:t>j</a:t>
            </a:r>
            <a:r>
              <a:rPr lang="sk-SK" sz="3100" dirty="0" smtClean="0">
                <a:cs typeface="Arial" pitchFamily="34" charset="0"/>
              </a:rPr>
              <a:t>e zdrojom energie </a:t>
            </a:r>
          </a:p>
          <a:p>
            <a:pPr>
              <a:defRPr/>
            </a:pPr>
            <a:endParaRPr lang="sk-SK" sz="31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sk-SK" sz="3100" b="1" dirty="0">
                <a:cs typeface="Arial" pitchFamily="34" charset="0"/>
              </a:rPr>
              <a:t>O</a:t>
            </a:r>
            <a:r>
              <a:rPr lang="sk-SK" sz="3100" b="1" dirty="0" smtClean="0">
                <a:cs typeface="Arial" pitchFamily="34" charset="0"/>
              </a:rPr>
              <a:t>xid uhličitý</a:t>
            </a:r>
          </a:p>
          <a:p>
            <a:pPr>
              <a:defRPr/>
            </a:pPr>
            <a:r>
              <a:rPr lang="sk-SK" sz="3100" dirty="0">
                <a:cs typeface="Arial" pitchFamily="34" charset="0"/>
              </a:rPr>
              <a:t>ž</a:t>
            </a:r>
            <a:r>
              <a:rPr lang="sk-SK" sz="3100" dirty="0" smtClean="0">
                <a:cs typeface="Arial" pitchFamily="34" charset="0"/>
              </a:rPr>
              <a:t>ivočíchy vydychujú</a:t>
            </a:r>
            <a:endParaRPr lang="sk-SK" sz="3100" dirty="0">
              <a:cs typeface="Arial" pitchFamily="34" charset="0"/>
            </a:endParaRPr>
          </a:p>
          <a:p>
            <a:pPr>
              <a:defRPr/>
            </a:pPr>
            <a:endParaRPr lang="sk-SK" sz="3100" dirty="0"/>
          </a:p>
          <a:p>
            <a:pPr marL="0" indent="0">
              <a:buNone/>
              <a:defRPr/>
            </a:pPr>
            <a:endParaRPr lang="sk-SK" sz="31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352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Dýchanie rozdeľujeme na:</a:t>
            </a:r>
            <a:endParaRPr lang="sk-SK" sz="36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113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sz="2800" b="1" dirty="0" smtClean="0"/>
              <a:t>Vonkajšie dýchanie </a:t>
            </a:r>
            <a:r>
              <a:rPr lang="sk-SK" sz="2800" dirty="0" smtClean="0"/>
              <a:t>– výmena plynov medzi vonkajším prostredím a dýchacím orgánom</a:t>
            </a:r>
          </a:p>
          <a:p>
            <a:endParaRPr lang="sk-SK" sz="2800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000" dirty="0" smtClean="0"/>
          </a:p>
          <a:p>
            <a:pPr marL="514350" indent="-514350">
              <a:buAutoNum type="arabicPeriod" startAt="2"/>
            </a:pPr>
            <a:r>
              <a:rPr lang="sk-SK" sz="2800" b="1" dirty="0" smtClean="0"/>
              <a:t>Vnútorné dýchanie </a:t>
            </a:r>
            <a:r>
              <a:rPr lang="sk-SK" sz="2800" dirty="0" smtClean="0"/>
              <a:t>– výmena plynov medzi krvou a 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  </a:t>
            </a:r>
            <a:r>
              <a:rPr lang="sk-SK" sz="2800" dirty="0" smtClean="0"/>
              <a:t>bunkami tela</a:t>
            </a:r>
            <a:endParaRPr lang="fr-CA" sz="2800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266026" cy="169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324036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9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/>
              <a:t>Jednobunkovce</a:t>
            </a:r>
            <a:endParaRPr lang="sk-SK" sz="3600" b="1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</a:t>
            </a:r>
            <a:r>
              <a:rPr lang="sk-SK" dirty="0" smtClean="0"/>
              <a:t>ýchajú celým povrchom tela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d</a:t>
            </a:r>
            <a:r>
              <a:rPr lang="sk-SK" dirty="0" smtClean="0"/>
              <a:t>ýchanie prebieha v mitochondriách</a:t>
            </a:r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8" y="3854722"/>
            <a:ext cx="1575048" cy="21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62" y="1692771"/>
            <a:ext cx="1905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88" y="3421731"/>
            <a:ext cx="1540776" cy="17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550564" y="1451769"/>
            <a:ext cx="4038600" cy="459065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1" y="2445022"/>
            <a:ext cx="2286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4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/>
              <a:t>Pŕhlivce</a:t>
            </a:r>
            <a:r>
              <a:rPr lang="sk-SK" sz="3600" b="1" dirty="0" smtClean="0"/>
              <a:t>  </a:t>
            </a:r>
            <a:r>
              <a:rPr lang="sk-SK" sz="3600" b="1" dirty="0" err="1" smtClean="0"/>
              <a:t>Ploskavce</a:t>
            </a:r>
            <a:r>
              <a:rPr lang="sk-SK" sz="3600" b="1" dirty="0" smtClean="0"/>
              <a:t>  </a:t>
            </a:r>
            <a:r>
              <a:rPr lang="sk-SK" sz="3600" b="1" dirty="0" err="1" smtClean="0"/>
              <a:t>Obrúčkavce</a:t>
            </a:r>
            <a:endParaRPr lang="sk-SK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636" y="2204864"/>
            <a:ext cx="4176464" cy="166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36" y="4091184"/>
            <a:ext cx="4176464" cy="23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420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195636" y="1556792"/>
            <a:ext cx="4737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800" dirty="0"/>
              <a:t>d</a:t>
            </a:r>
            <a:r>
              <a:rPr lang="sk-SK" sz="2800" dirty="0" smtClean="0"/>
              <a:t>ýchajú celým povrchom tela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03124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Mäkkýše</a:t>
            </a:r>
            <a:endParaRPr lang="sk-SK" sz="3600" b="1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539552" y="1535112"/>
            <a:ext cx="3957836" cy="957783"/>
          </a:xfrm>
        </p:spPr>
        <p:txBody>
          <a:bodyPr>
            <a:normAutofit fontScale="47500" lnSpcReduction="20000"/>
          </a:bodyPr>
          <a:lstStyle/>
          <a:p>
            <a:r>
              <a:rPr lang="sk-SK" sz="5900" dirty="0" smtClean="0">
                <a:latin typeface="+mj-lt"/>
              </a:rPr>
              <a:t>      Suchozemské</a:t>
            </a:r>
          </a:p>
          <a:p>
            <a:r>
              <a:rPr lang="sk-SK" sz="5900" dirty="0">
                <a:latin typeface="+mj-lt"/>
              </a:rPr>
              <a:t> </a:t>
            </a:r>
            <a:r>
              <a:rPr lang="sk-SK" sz="5900" dirty="0" smtClean="0">
                <a:latin typeface="+mj-lt"/>
              </a:rPr>
              <a:t>    </a:t>
            </a:r>
            <a:r>
              <a:rPr lang="sk-SK" sz="5900" dirty="0" smtClean="0">
                <a:latin typeface="+mj-lt"/>
              </a:rPr>
              <a:t>pľúcnym vakom</a:t>
            </a:r>
          </a:p>
          <a:p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185791" cy="936104"/>
          </a:xfrm>
        </p:spPr>
        <p:txBody>
          <a:bodyPr>
            <a:normAutofit fontScale="25000" lnSpcReduction="20000"/>
          </a:bodyPr>
          <a:lstStyle/>
          <a:p>
            <a:endParaRPr lang="sk-SK" dirty="0" smtClean="0">
              <a:solidFill>
                <a:schemeClr val="bg1"/>
              </a:solidFill>
              <a:latin typeface="Blue Highway Linocut" pitchFamily="2" charset="-18"/>
            </a:endParaRPr>
          </a:p>
          <a:p>
            <a:endParaRPr lang="sk-SK" sz="5100" dirty="0" smtClean="0">
              <a:latin typeface="+mj-lt"/>
            </a:endParaRPr>
          </a:p>
          <a:p>
            <a:r>
              <a:rPr lang="sk-SK" sz="11200" dirty="0" smtClean="0">
                <a:latin typeface="+mj-lt"/>
              </a:rPr>
              <a:t>                Vodné</a:t>
            </a:r>
          </a:p>
          <a:p>
            <a:r>
              <a:rPr lang="sk-SK" sz="11200" dirty="0">
                <a:latin typeface="+mj-lt"/>
              </a:rPr>
              <a:t> </a:t>
            </a:r>
            <a:r>
              <a:rPr lang="sk-SK" sz="11200" dirty="0" smtClean="0">
                <a:latin typeface="+mj-lt"/>
              </a:rPr>
              <a:t>               </a:t>
            </a:r>
            <a:r>
              <a:rPr lang="sk-SK" sz="11200" dirty="0" smtClean="0">
                <a:latin typeface="+mj-lt"/>
              </a:rPr>
              <a:t>žiabrami</a:t>
            </a:r>
            <a:endParaRPr lang="fr-CA" sz="11200" dirty="0" smtClean="0">
              <a:latin typeface="+mj-lt"/>
            </a:endParaRPr>
          </a:p>
          <a:p>
            <a:endParaRPr lang="sk-SK" sz="5100" dirty="0">
              <a:latin typeface="+mj-lt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32261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645724" cy="19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Rovná spojovacia šípka 19"/>
          <p:cNvCxnSpPr/>
          <p:nvPr/>
        </p:nvCxnSpPr>
        <p:spPr>
          <a:xfrm>
            <a:off x="8604448" y="6926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6444208" y="2204864"/>
            <a:ext cx="216024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2339752" y="2204864"/>
            <a:ext cx="216024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9" y="4653136"/>
            <a:ext cx="312214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25677"/>
            <a:ext cx="323764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5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Č</a:t>
            </a:r>
            <a:r>
              <a:rPr lang="sk-SK" sz="3600" b="1" dirty="0" smtClean="0"/>
              <a:t>lánkonožce</a:t>
            </a:r>
            <a:endParaRPr lang="sk-SK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155416"/>
            <a:ext cx="2005955" cy="12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32451"/>
            <a:ext cx="12858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72" y="1597441"/>
            <a:ext cx="2016224" cy="139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84" y="3212976"/>
            <a:ext cx="2174528" cy="13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49" y="4991100"/>
            <a:ext cx="2168281" cy="14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36286" y="1623169"/>
            <a:ext cx="3025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err="1" smtClean="0">
                <a:latin typeface="+mj-lt"/>
              </a:rPr>
              <a:t>Pavúkovce</a:t>
            </a:r>
            <a:r>
              <a:rPr lang="sk-SK" sz="2800" dirty="0" smtClean="0">
                <a:latin typeface="+mj-lt"/>
              </a:rPr>
              <a:t> – pľúcnymi vačkami</a:t>
            </a:r>
            <a:endParaRPr lang="sk-SK" sz="2800" dirty="0" smtClean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82997" y="3244334"/>
            <a:ext cx="293227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 smtClean="0">
              <a:solidFill>
                <a:schemeClr val="bg1"/>
              </a:solidFill>
              <a:latin typeface="Blue Highway Linocut" pitchFamily="2" charset="-18"/>
            </a:endParaRPr>
          </a:p>
          <a:p>
            <a:r>
              <a:rPr lang="sk-SK" sz="2800" dirty="0" smtClean="0">
                <a:latin typeface="+mj-lt"/>
              </a:rPr>
              <a:t>Kôrovce – žiabrami</a:t>
            </a:r>
            <a:endParaRPr lang="sk-SK" sz="2800" dirty="0">
              <a:latin typeface="+mj-lt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54433" y="5165792"/>
            <a:ext cx="30336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 smtClean="0"/>
          </a:p>
          <a:p>
            <a:r>
              <a:rPr lang="sk-SK" sz="2800" dirty="0" smtClean="0">
                <a:latin typeface="+mj-lt"/>
              </a:rPr>
              <a:t>Hmyz - vzdušnicami</a:t>
            </a:r>
            <a:endParaRPr lang="sk-SK" sz="2800" dirty="0">
              <a:latin typeface="+mj-lt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3275856" y="2295298"/>
            <a:ext cx="1944216" cy="2819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5088089" y="3644443"/>
            <a:ext cx="131983" cy="288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2915816" y="3933057"/>
            <a:ext cx="23042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2915816" y="3644443"/>
            <a:ext cx="2238264" cy="2886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2915816" y="5924550"/>
            <a:ext cx="1944216" cy="41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838" y="1281440"/>
            <a:ext cx="1350710" cy="19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5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996" y="188640"/>
            <a:ext cx="8229600" cy="1512168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Stavovce</a:t>
            </a:r>
            <a:br>
              <a:rPr lang="sk-SK" sz="3600" b="1" dirty="0" smtClean="0"/>
            </a:br>
            <a:r>
              <a:rPr lang="sk-SK" sz="3600" b="1" dirty="0" smtClean="0"/>
              <a:t>Ryby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1600" dirty="0" smtClean="0"/>
          </a:p>
          <a:p>
            <a:r>
              <a:rPr lang="sk-SK" sz="2800" dirty="0" smtClean="0"/>
              <a:t>dýchajú kyslík rozpustený vo vode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</a:t>
            </a:r>
            <a:r>
              <a:rPr lang="sk-SK" sz="2800" b="1" dirty="0" smtClean="0">
                <a:solidFill>
                  <a:srgbClr val="FF0000"/>
                </a:solidFill>
              </a:rPr>
              <a:t>žiabrami</a:t>
            </a:r>
            <a:endParaRPr lang="sk-SK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976663" cy="30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1115616" y="2924944"/>
            <a:ext cx="1418481" cy="13652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72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5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Obojživelníky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k-SK" dirty="0"/>
              <a:t>v</a:t>
            </a:r>
            <a:r>
              <a:rPr lang="sk-SK" dirty="0" smtClean="0"/>
              <a:t> larválnom štádiu žiabrami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v</a:t>
            </a:r>
            <a:r>
              <a:rPr lang="sk-SK" dirty="0" smtClean="0"/>
              <a:t> dospelosti pľúcami a kožou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9599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196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69096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kár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190</Words>
  <Application>Microsoft Office PowerPoint</Application>
  <PresentationFormat>Prezentácia na obrazovke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Dýchanie  živočíchov</vt:lpstr>
      <vt:lpstr>Funkcie  dýchacej  sústavy</vt:lpstr>
      <vt:lpstr>Dýchanie rozdeľujeme na:</vt:lpstr>
      <vt:lpstr>Jednobunkovce</vt:lpstr>
      <vt:lpstr>Pŕhlivce  Ploskavce  Obrúčkavce</vt:lpstr>
      <vt:lpstr>Mäkkýše</vt:lpstr>
      <vt:lpstr>Článkonožce</vt:lpstr>
      <vt:lpstr>Stavovce Ryby</vt:lpstr>
      <vt:lpstr>Obojživelníky</vt:lpstr>
      <vt:lpstr>Plazy</vt:lpstr>
      <vt:lpstr>Vtáky</vt:lpstr>
      <vt:lpstr>Cicavce</vt:lpstr>
      <vt:lpstr>Stavba dýchacej sústavy človeka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owner</dc:creator>
  <cp:lastModifiedBy>owner</cp:lastModifiedBy>
  <cp:revision>13</cp:revision>
  <dcterms:created xsi:type="dcterms:W3CDTF">2013-02-02T19:35:59Z</dcterms:created>
  <dcterms:modified xsi:type="dcterms:W3CDTF">2013-02-02T21:44:51Z</dcterms:modified>
</cp:coreProperties>
</file>