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4"/>
  </p:notes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E1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239" autoAdjust="0"/>
  </p:normalViewPr>
  <p:slideViewPr>
    <p:cSldViewPr snapToGrid="0">
      <p:cViewPr varScale="1">
        <p:scale>
          <a:sx n="67" d="100"/>
          <a:sy n="67" d="100"/>
        </p:scale>
        <p:origin x="-8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9CAAC-BA2D-47F0-9B8B-5F0A1C4D2877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CC497-9307-4C45-92DF-7D80FAF9A71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86698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C497-9307-4C45-92DF-7D80FAF9A71C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7496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C497-9307-4C45-92DF-7D80FAF9A71C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690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CC497-9307-4C45-92DF-7D80FAF9A71C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5807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438C6E-B3FD-41FD-85AC-807A6D2D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87F8828-F624-4CAB-9255-BCC56ABFB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040CFE8-1255-49E2-9BCF-006AD2E4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F2368A0-9776-483C-8AD3-6C0640A1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2850E6B-A237-4FB7-BFE7-E1BD6876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6692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088D10-0F1E-4765-8249-977E3683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EFFCB3D-AE1B-4A3C-9943-2C6E710AF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77A83CE-DCED-4674-9DA4-EA56777E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E86332F-2121-42D0-83F6-8CC10025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CBA62EE-21FF-4892-9807-8DAED403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4311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7FE53B15-F0D6-4638-B88E-8982C61CF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B5C50D40-A5CB-46B3-A4A1-C5B24C8D0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4B12B95-1651-49DB-A3CC-ED5BE06B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1C4CDC3-1C6E-4585-94EE-7764C429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C8ED288-047F-4B38-A119-0964E1D3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56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81DF7-EFB2-4244-996F-22785F3C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B465B84-56CD-4635-A7D5-3CA3CCC84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F0875CF-F51D-412F-B0D6-08FC2FF8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F35D58A-01D6-4343-8930-FC058435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512535E-853F-4D68-9E67-F5635BCF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8014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8891B8-9391-45F9-9E70-C1A5DBA4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F8947F2-9990-4AE2-9CC9-723B35D1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F887C56-E456-4AA8-8B65-F0C1D0EC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472983C-4354-4B6D-883C-C1DE318A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DF09154-3FC3-4147-AE78-ED031A14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241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5688C0-C1E5-45FD-8CE9-D2A6ECB8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D91EC5B-A35D-4745-ADB7-08A92E0AC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C651D32-9C84-4645-82A9-3341DA004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F8A37AB-C3DC-4441-BC1B-F0882B88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D43FFD6-0BB3-4825-9E6E-2DDD49F5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2657817-DFE7-49A9-9276-1A518B6F6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2149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9064E9E-2285-4A46-B802-C4D79E23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95E5832-55AE-4199-9F65-DC544B6CC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EB53590-4D4A-429B-B88D-BE4A95715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BE9D5E0-D212-4126-BFEF-6893B9FFF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54194CE-1BDC-4885-996A-477DCC5D4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74B035A9-8644-4567-9B3C-BD773271E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A7C80E8C-8FC5-4EE2-9C3E-7475FB04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FAE0EEC7-D9CC-453B-8E52-59639368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1898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6CA2EF-2C78-4CDF-9EA4-4859188A5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CF94CA19-899B-4EA0-9455-88775B68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C9A0A77-9AF4-402A-8B82-324B9E4C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ADA43E3-FC9A-4B0E-8F24-C4D7852F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0113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67DA9D2-16ED-4E2A-A6F5-F5DEB550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A948D0B-FF1B-4CBB-8FB9-54B2A277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B0A2AF58-0171-4109-8DAA-9E2A0CA1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964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939A4B-90F1-47F1-9872-005BBD5C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4AA364-89E1-4718-A5F0-868BEEC76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E46FCF60-AC3B-4258-927A-A01653B1B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BAAA8BC-96A8-46F1-A79C-221803A6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4235838-3B21-41F9-8312-B3467DFF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D9212DE-F229-4FE8-9EB0-8467D738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7548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3AB93E-67AB-456E-A32A-0341EDB9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CB2C570B-DF9C-4824-8827-84E492DEA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3B1659A-4419-478B-8817-98657ADDE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78D1CF8-514A-4402-B97F-94FE09E8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1518A74-F70A-4865-BEE9-6B7DC0C3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1DB2B11-B311-4AA6-8C29-DB5C60C8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0728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79CAD1DE-FB0E-418C-B55C-C444B104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CA01C3D-CC4B-4A8C-A487-442A4A8DD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0F74594-9062-4883-B3C4-12615E675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40A53-FB15-4294-BF31-FC26B05B2252}" type="datetimeFigureOut">
              <a:rPr lang="pl-PL" smtClean="0"/>
              <a:pPr/>
              <a:t>14.09.2023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EAE4B28-5886-47CD-A5D4-35D5AE64C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EF8A1A1-A993-4BC5-904D-041C4817F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6B39-C75D-4803-8836-270CE18EA24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557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F5A7D0-8601-4EEB-B4C2-C6F597EEC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946" y="961668"/>
            <a:ext cx="8625543" cy="3117273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1FE160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  <a:latin typeface="Bahnschrift SemiBold" panose="020B0502040204020203" pitchFamily="34" charset="0"/>
              </a:rPr>
              <a:t>Matematyczna strona diety nastolatka - Czy warto liczyć kalorie?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E5BC5FC-60AA-4CD3-8116-5AE9196EC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3401"/>
            <a:ext cx="9144000" cy="838200"/>
          </a:xfrm>
        </p:spPr>
        <p:txBody>
          <a:bodyPr>
            <a:noAutofit/>
          </a:bodyPr>
          <a:lstStyle/>
          <a:p>
            <a:r>
              <a:rPr lang="pl-PL" sz="2400" dirty="0">
                <a:effectLst>
                  <a:glow rad="101600">
                    <a:srgbClr val="1FE160">
                      <a:alpha val="60000"/>
                    </a:srgbClr>
                  </a:glow>
                </a:effectLst>
              </a:rPr>
              <a:t>Mazowiecki program stypendialny dla uczniów </a:t>
            </a:r>
          </a:p>
          <a:p>
            <a:r>
              <a:rPr lang="pl-PL" sz="2400" dirty="0">
                <a:effectLst>
                  <a:glow rad="101600">
                    <a:srgbClr val="1FE160">
                      <a:alpha val="60000"/>
                    </a:srgbClr>
                  </a:glow>
                </a:effectLst>
              </a:rPr>
              <a:t>szczególnie uzdolnionych – najlepsza inwestycja w człowieka</a:t>
            </a:r>
          </a:p>
          <a:p>
            <a:r>
              <a:rPr lang="pl-PL" sz="2400" dirty="0"/>
              <a:t> </a:t>
            </a:r>
          </a:p>
        </p:txBody>
      </p:sp>
      <p:pic>
        <p:nvPicPr>
          <p:cNvPr id="4" name="sunshine-jaunt-163686 (1)">
            <a:hlinkClick r:id="" action="ppaction://media"/>
            <a:extLst>
              <a:ext uri="{FF2B5EF4-FFF2-40B4-BE49-F238E27FC236}">
                <a16:creationId xmlns:a16="http://schemas.microsoft.com/office/drawing/2014/main" xmlns="" id="{CA14A5CA-BEC9-4E29-865B-54B2D1632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558876" y="4981370"/>
            <a:ext cx="1558876" cy="1558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22374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7000" advClick="0" advTm="12000">
        <p15:prstTrans prst="curtains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38583E33-74CD-4F8A-97A9-8FBF32AAAF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0459267"/>
              </p:ext>
            </p:extLst>
          </p:nvPr>
        </p:nvGraphicFramePr>
        <p:xfrm>
          <a:off x="0" y="0"/>
          <a:ext cx="12192000" cy="68579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5283633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9182139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549021362"/>
                    </a:ext>
                  </a:extLst>
                </a:gridCol>
              </a:tblGrid>
              <a:tr h="979714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KILOKALORIE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KILODŻULE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5707046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pl-PL" dirty="0"/>
                        <a:t>Mrożona herbata korzenna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9,64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40,360 752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1860572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pl-PL" dirty="0"/>
                        <a:t>Koktajl bananowy z kawą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94,48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395,568 864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190135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pl-PL" dirty="0"/>
                        <a:t>Kakao rozpuszczalne z witaminami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404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1 691,467 2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784164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err="1"/>
                        <a:t>Milkshake</a:t>
                      </a:r>
                      <a:r>
                        <a:rPr lang="pl-PL" dirty="0"/>
                        <a:t> waniliowy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116,10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486,087 48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330148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pl-PL" dirty="0"/>
                        <a:t>Lemoniada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100,483 2 </a:t>
                      </a:r>
                      <a:r>
                        <a:rPr lang="pl-PL" dirty="0" err="1"/>
                        <a:t>kJ</a:t>
                      </a:r>
                      <a:r>
                        <a:rPr lang="pl-PL" dirty="0"/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3126380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r>
                        <a:rPr lang="pl-PL" dirty="0"/>
                        <a:t>Woda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6878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292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0000">
        <p14:prism/>
      </p:transition>
    </mc:Choice>
    <mc:Fallback>
      <p:transition spd="slow" advClick="0" advTm="4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5A2296-D499-43D4-B75D-F04FA364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132" y="2515115"/>
            <a:ext cx="6889956" cy="2581634"/>
          </a:xfrm>
        </p:spPr>
        <p:txBody>
          <a:bodyPr>
            <a:normAutofit fontScale="90000"/>
          </a:bodyPr>
          <a:lstStyle/>
          <a:p>
            <a:r>
              <a:rPr lang="pl-PL" sz="8000" b="1" dirty="0" err="1"/>
              <a:t>Maasdamer</a:t>
            </a:r>
            <a:r>
              <a:rPr lang="pl-PL" sz="8000" b="1" dirty="0"/>
              <a:t> ser bez laktozy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AFCB2CF-6C1B-4D33-8EC4-258D68F36F6E}"/>
              </a:ext>
            </a:extLst>
          </p:cNvPr>
          <p:cNvSpPr txBox="1"/>
          <p:nvPr/>
        </p:nvSpPr>
        <p:spPr>
          <a:xfrm>
            <a:off x="5474110" y="509674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dirty="0"/>
              <a:t>334kcal=1387kJ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9946E47-4760-43D2-854D-E1393C98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36" t="8811" r="21018" b="6982"/>
          <a:stretch/>
        </p:blipFill>
        <p:spPr>
          <a:xfrm>
            <a:off x="334746" y="1973776"/>
            <a:ext cx="3239727" cy="4790707"/>
          </a:xfrm>
          <a:prstGeom prst="rect">
            <a:avLst/>
          </a:prstGeom>
        </p:spPr>
      </p:pic>
      <p:graphicFrame>
        <p:nvGraphicFramePr>
          <p:cNvPr id="11" name="Tabela 11">
            <a:extLst>
              <a:ext uri="{FF2B5EF4-FFF2-40B4-BE49-F238E27FC236}">
                <a16:creationId xmlns:a16="http://schemas.microsoft.com/office/drawing/2014/main" xmlns="" id="{1E178254-1796-44B5-A31D-028BFECFAA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49182575"/>
              </p:ext>
            </p:extLst>
          </p:nvPr>
        </p:nvGraphicFramePr>
        <p:xfrm>
          <a:off x="944456" y="931301"/>
          <a:ext cx="10852358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5254">
                  <a:extLst>
                    <a:ext uri="{9D8B030D-6E8A-4147-A177-3AD203B41FA5}">
                      <a16:colId xmlns:a16="http://schemas.microsoft.com/office/drawing/2014/main" xmlns="" val="214484794"/>
                    </a:ext>
                  </a:extLst>
                </a:gridCol>
                <a:gridCol w="2221776">
                  <a:extLst>
                    <a:ext uri="{9D8B030D-6E8A-4147-A177-3AD203B41FA5}">
                      <a16:colId xmlns:a16="http://schemas.microsoft.com/office/drawing/2014/main" xmlns="" val="2011280260"/>
                    </a:ext>
                  </a:extLst>
                </a:gridCol>
                <a:gridCol w="2221776">
                  <a:extLst>
                    <a:ext uri="{9D8B030D-6E8A-4147-A177-3AD203B41FA5}">
                      <a16:colId xmlns:a16="http://schemas.microsoft.com/office/drawing/2014/main" xmlns="" val="572235100"/>
                    </a:ext>
                  </a:extLst>
                </a:gridCol>
                <a:gridCol w="2221776">
                  <a:extLst>
                    <a:ext uri="{9D8B030D-6E8A-4147-A177-3AD203B41FA5}">
                      <a16:colId xmlns:a16="http://schemas.microsoft.com/office/drawing/2014/main" xmlns="" val="90542681"/>
                    </a:ext>
                  </a:extLst>
                </a:gridCol>
                <a:gridCol w="2221776">
                  <a:extLst>
                    <a:ext uri="{9D8B030D-6E8A-4147-A177-3AD203B41FA5}">
                      <a16:colId xmlns:a16="http://schemas.microsoft.com/office/drawing/2014/main" xmlns="" val="748945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117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334kcal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25g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26g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71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3527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8AA90D-0C9A-439F-939D-54AFDD33B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63" y="4548192"/>
            <a:ext cx="5206802" cy="1325563"/>
          </a:xfrm>
        </p:spPr>
        <p:txBody>
          <a:bodyPr>
            <a:normAutofit/>
          </a:bodyPr>
          <a:lstStyle/>
          <a:p>
            <a:r>
              <a:rPr lang="pl-PL" sz="6000" dirty="0"/>
              <a:t>60 kcal=249 </a:t>
            </a:r>
            <a:r>
              <a:rPr lang="pl-PL" sz="6000" dirty="0" err="1"/>
              <a:t>kJ</a:t>
            </a:r>
            <a:endParaRPr lang="pl-PL" sz="6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FF18A62-FF99-402A-AE0A-FB6A7F5CF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807" y="3021888"/>
            <a:ext cx="7158991" cy="152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7200" dirty="0"/>
              <a:t>Mleko UHT 3,2%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8F2096F-48B3-4CA2-8D7A-980087A24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08" b="96469" l="9847" r="98709">
                        <a14:foregroundMark x1="26473" y1="69990" x2="45601" y2="82035"/>
                        <a14:foregroundMark x1="45601" y1="82035" x2="46247" y2="82139"/>
                        <a14:foregroundMark x1="26069" y1="76532" x2="24213" y2="28037"/>
                        <a14:foregroundMark x1="24213" y1="28037" x2="29273" y2="21447"/>
                        <a14:foregroundMark x1="24939" y1="28660" x2="25754" y2="21739"/>
                        <a14:foregroundMark x1="49314" y1="85047" x2="53665" y2="87243"/>
                        <a14:foregroundMark x1="78454" y1="96247" x2="78876" y2="96294"/>
                        <a14:backgroundMark x1="26634" y1="9969" x2="13479" y2="28245"/>
                        <a14:backgroundMark x1="13479" y1="28245" x2="23729" y2="85151"/>
                        <a14:backgroundMark x1="23729" y1="85151" x2="25504" y2="86708"/>
                        <a14:backgroundMark x1="37611" y1="97715" x2="26150" y2="94600"/>
                        <a14:backgroundMark x1="26150" y1="94600" x2="19290" y2="55348"/>
                        <a14:backgroundMark x1="19290" y1="55348" x2="24213" y2="21184"/>
                        <a14:backgroundMark x1="26410" y1="18697" x2="27680" y2="17259"/>
                        <a14:backgroundMark x1="24213" y1="21184" x2="25723" y2="19474"/>
                        <a14:backgroundMark x1="48542" y1="2856" x2="51170" y2="1661"/>
                        <a14:backgroundMark x1="46276" y1="3886" x2="47026" y2="3545"/>
                        <a14:backgroundMark x1="37334" y1="7950" x2="38368" y2="7480"/>
                        <a14:backgroundMark x1="25666" y1="19938" x2="45682" y2="18276"/>
                        <a14:backgroundMark x1="45682" y1="18276" x2="47780" y2="4154"/>
                        <a14:backgroundMark x1="54237" y1="92627" x2="52865" y2="1246"/>
                        <a14:backgroundMark x1="65375" y1="20145" x2="75948" y2="89823"/>
                        <a14:backgroundMark x1="75948" y1="89823" x2="77240" y2="91589"/>
                        <a14:backgroundMark x1="68523" y1="7788" x2="91525" y2="88162"/>
                        <a14:backgroundMark x1="91525" y1="88162" x2="92171" y2="98442"/>
                        <a14:backgroundMark x1="27926" y1="12150" x2="94996" y2="7996"/>
                        <a14:backgroundMark x1="34948" y1="6127" x2="88781" y2="4569"/>
                        <a14:backgroundMark x1="58918" y1="91173" x2="98951" y2="85254"/>
                        <a14:backgroundMark x1="98951" y1="85254" x2="64165" y2="94600"/>
                        <a14:backgroundMark x1="64165" y1="94600" x2="82163" y2="91173"/>
                        <a14:backgroundMark x1="82163" y1="91173" x2="57466" y2="96262"/>
                        <a14:backgroundMark x1="57466" y1="96262" x2="77885" y2="94393"/>
                        <a14:backgroundMark x1="77885" y1="94393" x2="96207" y2="77882"/>
                        <a14:backgroundMark x1="96207" y1="77882" x2="93705" y2="92212"/>
                        <a14:backgroundMark x1="93705" y1="92212" x2="92333" y2="92627"/>
                        <a14:backgroundMark x1="76675" y1="94496" x2="93301" y2="83697"/>
                        <a14:backgroundMark x1="93301" y1="83697" x2="79742" y2="96677"/>
                        <a14:backgroundMark x1="79742" y1="96677" x2="98789" y2="75597"/>
                        <a14:backgroundMark x1="98789" y1="75597" x2="89750" y2="88162"/>
                        <a14:backgroundMark x1="89750" y1="88162" x2="70218" y2="98235"/>
                        <a14:backgroundMark x1="70218" y1="98235" x2="54399" y2="86501"/>
                        <a14:backgroundMark x1="54399" y1="86501" x2="66828" y2="88474"/>
                        <a14:backgroundMark x1="66828" y1="88474" x2="57143" y2="88162"/>
                        <a14:backgroundMark x1="57143" y1="88162" x2="84907" y2="79128"/>
                        <a14:backgroundMark x1="84907" y1="79128" x2="81437" y2="6542"/>
                        <a14:backgroundMark x1="81437" y1="6542" x2="47135" y2="9657"/>
                        <a14:backgroundMark x1="47135" y1="9657" x2="63438" y2="8930"/>
                        <a14:backgroundMark x1="63438" y1="8930" x2="82082" y2="13188"/>
                        <a14:backgroundMark x1="82082" y1="13188" x2="66747" y2="14849"/>
                        <a14:backgroundMark x1="66747" y1="14849" x2="74173" y2="6854"/>
                        <a14:backgroundMark x1="74173" y1="6854" x2="84746" y2="3219"/>
                        <a14:backgroundMark x1="84746" y1="3219" x2="36965" y2="3219"/>
                        <a14:backgroundMark x1="36965" y1="3219" x2="46086" y2="415"/>
                        <a14:backgroundMark x1="46086" y1="415" x2="31235" y2="15888"/>
                        <a14:backgroundMark x1="31235" y1="15888" x2="45440" y2="13707"/>
                        <a14:backgroundMark x1="45440" y1="13707" x2="31477" y2="16096"/>
                        <a14:backgroundMark x1="31477" y1="16096" x2="41404" y2="13396"/>
                        <a14:backgroundMark x1="41404" y1="13396" x2="31316" y2="17030"/>
                        <a14:backgroundMark x1="31316" y1="17030" x2="28491" y2="15576"/>
                        <a14:backgroundMark x1="65940" y1="14849" x2="90395" y2="1038"/>
                        <a14:backgroundMark x1="90395" y1="1038" x2="68604" y2="5815"/>
                        <a14:backgroundMark x1="68604" y1="5815" x2="73688" y2="15057"/>
                        <a14:backgroundMark x1="78935" y1="95223" x2="78370" y2="95535"/>
                        <a14:backgroundMark x1="23083" y1="57113" x2="22841" y2="19211"/>
                        <a14:backgroundMark x1="24536" y1="15992" x2="34867" y2="9242"/>
                        <a14:backgroundMark x1="34867" y1="9242" x2="23164" y2="14746"/>
                        <a14:backgroundMark x1="23164" y1="14746" x2="25666" y2="12357"/>
                        <a14:backgroundMark x1="29459" y1="9761" x2="31154" y2="9761"/>
                        <a14:backgroundMark x1="65133" y1="12357" x2="52623" y2="7892"/>
                        <a14:backgroundMark x1="52623" y1="7892" x2="32123" y2="10073"/>
                        <a14:backgroundMark x1="32123" y1="10073" x2="67393" y2="11942"/>
                        <a14:backgroundMark x1="67393" y1="11942" x2="58999" y2="6854"/>
                        <a14:backgroundMark x1="58999" y1="6854" x2="35674" y2="6750"/>
                        <a14:backgroundMark x1="35674" y1="6750" x2="26069" y2="15888"/>
                        <a14:backgroundMark x1="26069" y1="15888" x2="46086" y2="7165"/>
                        <a14:backgroundMark x1="46086" y1="7165" x2="70460" y2="13084"/>
                        <a14:backgroundMark x1="27926" y1="19003" x2="30589" y2="17445"/>
                        <a14:backgroundMark x1="23971" y1="40810" x2="23083" y2="18484"/>
                        <a14:backgroundMark x1="24374" y1="64590" x2="22437" y2="44029"/>
                        <a14:backgroundMark x1="22437" y1="44029" x2="22841" y2="60332"/>
                        <a14:backgroundMark x1="22841" y1="60332" x2="23245" y2="52960"/>
                        <a14:backgroundMark x1="24213" y1="55659" x2="22276" y2="38629"/>
                        <a14:backgroundMark x1="24213" y1="51713" x2="23406" y2="39875"/>
                        <a14:backgroundMark x1="23406" y1="39875" x2="23083" y2="39875"/>
                        <a14:backgroundMark x1="27199" y1="19418" x2="22680" y2="19418"/>
                        <a14:backgroundMark x1="77805" y1="95535" x2="78935" y2="90447"/>
                        <a14:backgroundMark x1="78370" y1="97196" x2="79338" y2="96262"/>
                        <a14:backgroundMark x1="26231" y1="19003" x2="30993" y2="15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9515" y="1159923"/>
            <a:ext cx="7571524" cy="588488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A6A5CB7-1DA4-4AE3-8AF0-5D23AA561AC4}"/>
              </a:ext>
            </a:extLst>
          </p:cNvPr>
          <p:cNvSpPr/>
          <p:nvPr/>
        </p:nvSpPr>
        <p:spPr>
          <a:xfrm>
            <a:off x="2519111" y="2133462"/>
            <a:ext cx="422787" cy="2163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xmlns="" id="{D88BFBA4-D72D-4B02-AB96-918F8ED07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4372578"/>
              </p:ext>
            </p:extLst>
          </p:nvPr>
        </p:nvGraphicFramePr>
        <p:xfrm>
          <a:off x="572756" y="525268"/>
          <a:ext cx="10942655" cy="11710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8531">
                  <a:extLst>
                    <a:ext uri="{9D8B030D-6E8A-4147-A177-3AD203B41FA5}">
                      <a16:colId xmlns:a16="http://schemas.microsoft.com/office/drawing/2014/main" xmlns="" val="598302688"/>
                    </a:ext>
                  </a:extLst>
                </a:gridCol>
                <a:gridCol w="2188531">
                  <a:extLst>
                    <a:ext uri="{9D8B030D-6E8A-4147-A177-3AD203B41FA5}">
                      <a16:colId xmlns:a16="http://schemas.microsoft.com/office/drawing/2014/main" xmlns="" val="2663129174"/>
                    </a:ext>
                  </a:extLst>
                </a:gridCol>
                <a:gridCol w="2188531">
                  <a:extLst>
                    <a:ext uri="{9D8B030D-6E8A-4147-A177-3AD203B41FA5}">
                      <a16:colId xmlns:a16="http://schemas.microsoft.com/office/drawing/2014/main" xmlns="" val="3232664751"/>
                    </a:ext>
                  </a:extLst>
                </a:gridCol>
                <a:gridCol w="2188531">
                  <a:extLst>
                    <a:ext uri="{9D8B030D-6E8A-4147-A177-3AD203B41FA5}">
                      <a16:colId xmlns:a16="http://schemas.microsoft.com/office/drawing/2014/main" xmlns="" val="1350121461"/>
                    </a:ext>
                  </a:extLst>
                </a:gridCol>
                <a:gridCol w="2188531">
                  <a:extLst>
                    <a:ext uri="{9D8B030D-6E8A-4147-A177-3AD203B41FA5}">
                      <a16:colId xmlns:a16="http://schemas.microsoft.com/office/drawing/2014/main" xmlns="" val="2969164980"/>
                    </a:ext>
                  </a:extLst>
                </a:gridCol>
              </a:tblGrid>
              <a:tr h="585529"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2766523"/>
                  </a:ext>
                </a:extLst>
              </a:tr>
              <a:tr h="585529">
                <a:tc>
                  <a:txBody>
                    <a:bodyPr/>
                    <a:lstStyle/>
                    <a:p>
                      <a:r>
                        <a:rPr lang="pl-PL" dirty="0"/>
                        <a:t>60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4,7g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3,2g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8919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3456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EBD006-8E73-422A-A9F2-3A00195E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439698" y="5043487"/>
            <a:ext cx="5719916" cy="1325563"/>
          </a:xfrm>
        </p:spPr>
        <p:txBody>
          <a:bodyPr>
            <a:normAutofit/>
          </a:bodyPr>
          <a:lstStyle/>
          <a:p>
            <a:r>
              <a:rPr lang="pl-PL" sz="6000" dirty="0"/>
              <a:t>545 kcal=2273 </a:t>
            </a:r>
            <a:r>
              <a:rPr lang="pl-PL" sz="6000" dirty="0" err="1"/>
              <a:t>kJ</a:t>
            </a:r>
            <a:endParaRPr lang="pl-PL" sz="6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24811F-67C5-4D72-B393-782804736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927" y="2947872"/>
            <a:ext cx="8003458" cy="1899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err="1"/>
              <a:t>Lay's</a:t>
            </a:r>
            <a:r>
              <a:rPr lang="pl-PL" sz="5400" b="1" dirty="0"/>
              <a:t> Chipsy ziemniaczane </a:t>
            </a:r>
          </a:p>
          <a:p>
            <a:pPr marL="0" indent="0">
              <a:buNone/>
            </a:pPr>
            <a:r>
              <a:rPr lang="pl-PL" sz="5400" b="1" dirty="0"/>
              <a:t>o smaku zielonej cebulki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38D00B3-6690-4467-9008-E0505A982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000" b="97500" l="17500" r="82500">
                        <a14:foregroundMark x1="21447" y1="22333" x2="21500" y2="21000"/>
                        <a14:foregroundMark x1="20689" y1="41290" x2="21021" y2="32994"/>
                        <a14:foregroundMark x1="19509" y1="70782" x2="19594" y2="68644"/>
                        <a14:foregroundMark x1="18461" y1="6565" x2="17500" y2="2000"/>
                        <a14:foregroundMark x1="20057" y1="14145" x2="19236" y2="10246"/>
                        <a14:foregroundMark x1="21500" y1="21000" x2="20869" y2="18001"/>
                        <a14:foregroundMark x1="82434" y1="3716" x2="82500" y2="2500"/>
                        <a14:foregroundMark x1="80949" y1="31000" x2="80998" y2="30105"/>
                        <a14:foregroundMark x1="80776" y1="34179" x2="80949" y2="31000"/>
                        <a14:foregroundMark x1="80297" y1="42987" x2="80355" y2="41922"/>
                        <a14:foregroundMark x1="42000" y1="39000" x2="52500" y2="43000"/>
                        <a14:foregroundMark x1="52500" y1="43000" x2="61500" y2="35000"/>
                        <a14:foregroundMark x1="61500" y1="35000" x2="45000" y2="34500"/>
                        <a14:foregroundMark x1="45000" y1="34500" x2="37500" y2="44500"/>
                        <a14:foregroundMark x1="37500" y1="44500" x2="57464" y2="86285"/>
                        <a14:foregroundMark x1="59070" y1="86409" x2="60000" y2="45500"/>
                        <a14:foregroundMark x1="60000" y1="45500" x2="53000" y2="31000"/>
                        <a14:foregroundMark x1="53000" y1="31000" x2="36500" y2="33500"/>
                        <a14:foregroundMark x1="36500" y1="33500" x2="32500" y2="44500"/>
                        <a14:foregroundMark x1="61500" y1="35500" x2="40000" y2="34000"/>
                        <a14:foregroundMark x1="40000" y1="34000" x2="33500" y2="44000"/>
                        <a14:foregroundMark x1="33500" y1="44000" x2="55000" y2="55500"/>
                        <a14:foregroundMark x1="55000" y1="55500" x2="68500" y2="42500"/>
                        <a14:foregroundMark x1="68500" y1="42500" x2="54000" y2="30500"/>
                        <a14:foregroundMark x1="54000" y1="30500" x2="47500" y2="32500"/>
                        <a14:foregroundMark x1="52000" y1="35500" x2="38500" y2="38000"/>
                        <a14:foregroundMark x1="38500" y1="38000" x2="56500" y2="47000"/>
                        <a14:foregroundMark x1="56500" y1="47000" x2="56000" y2="33500"/>
                        <a14:foregroundMark x1="56000" y1="33500" x2="50500" y2="33000"/>
                        <a14:backgroundMark x1="17000" y1="86000" x2="22000" y2="63500"/>
                        <a14:backgroundMark x1="22000" y1="63500" x2="20000" y2="14000"/>
                        <a14:backgroundMark x1="20000" y1="14000" x2="19000" y2="12500"/>
                        <a14:backgroundMark x1="19000" y1="70500" x2="19500" y2="45000"/>
                        <a14:backgroundMark x1="19500" y1="45000" x2="20000" y2="56500"/>
                        <a14:backgroundMark x1="20000" y1="56500" x2="20000" y2="41000"/>
                        <a14:backgroundMark x1="17000" y1="98000" x2="50000" y2="95000"/>
                        <a14:backgroundMark x1="50000" y1="95000" x2="89000" y2="98000"/>
                        <a14:backgroundMark x1="83000" y1="88500" x2="78500" y2="37500"/>
                        <a14:backgroundMark x1="78500" y1="37500" x2="84000" y2="7500"/>
                        <a14:backgroundMark x1="80500" y1="44500" x2="83000" y2="4500"/>
                        <a14:backgroundMark x1="81500" y1="36500" x2="79500" y2="17500"/>
                        <a14:backgroundMark x1="79500" y1="17500" x2="83500" y2="4000"/>
                        <a14:backgroundMark x1="83500" y1="4000" x2="80500" y2="15000"/>
                        <a14:backgroundMark x1="80500" y1="15000" x2="82000" y2="12000"/>
                        <a14:backgroundMark x1="80000" y1="43000" x2="81000" y2="33500"/>
                        <a14:backgroundMark x1="81000" y1="31000" x2="81000" y2="31000"/>
                        <a14:backgroundMark x1="79500" y1="69000" x2="80000" y2="80000"/>
                        <a14:backgroundMark x1="80000" y1="80000" x2="84500" y2="94000"/>
                        <a14:backgroundMark x1="20500" y1="79500" x2="17000" y2="98500"/>
                        <a14:backgroundMark x1="21500" y1="34500" x2="21500" y2="22500"/>
                        <a14:backgroundMark x1="21500" y1="22500" x2="18000" y2="16000"/>
                        <a14:backgroundMark x1="21500" y1="23500" x2="18000" y2="1000"/>
                        <a14:backgroundMark x1="18000" y1="6500" x2="17500" y2="10000"/>
                        <a14:backgroundMark x1="18000" y1="9500" x2="15500" y2="7000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20337" t="2691" r="17686" b="3760"/>
          <a:stretch/>
        </p:blipFill>
        <p:spPr>
          <a:xfrm>
            <a:off x="758535" y="2452254"/>
            <a:ext cx="2753591" cy="4156363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741156BE-F45C-4EDE-8DE6-EE2D6D6E3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3403757"/>
              </p:ext>
            </p:extLst>
          </p:nvPr>
        </p:nvGraphicFramePr>
        <p:xfrm>
          <a:off x="1501057" y="621343"/>
          <a:ext cx="9589730" cy="11091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7946">
                  <a:extLst>
                    <a:ext uri="{9D8B030D-6E8A-4147-A177-3AD203B41FA5}">
                      <a16:colId xmlns:a16="http://schemas.microsoft.com/office/drawing/2014/main" xmlns="" val="2552333883"/>
                    </a:ext>
                  </a:extLst>
                </a:gridCol>
                <a:gridCol w="1917946">
                  <a:extLst>
                    <a:ext uri="{9D8B030D-6E8A-4147-A177-3AD203B41FA5}">
                      <a16:colId xmlns:a16="http://schemas.microsoft.com/office/drawing/2014/main" xmlns="" val="1033651795"/>
                    </a:ext>
                  </a:extLst>
                </a:gridCol>
                <a:gridCol w="1917946">
                  <a:extLst>
                    <a:ext uri="{9D8B030D-6E8A-4147-A177-3AD203B41FA5}">
                      <a16:colId xmlns:a16="http://schemas.microsoft.com/office/drawing/2014/main" xmlns="" val="2494386214"/>
                    </a:ext>
                  </a:extLst>
                </a:gridCol>
                <a:gridCol w="1917946">
                  <a:extLst>
                    <a:ext uri="{9D8B030D-6E8A-4147-A177-3AD203B41FA5}">
                      <a16:colId xmlns:a16="http://schemas.microsoft.com/office/drawing/2014/main" xmlns="" val="2751409611"/>
                    </a:ext>
                  </a:extLst>
                </a:gridCol>
                <a:gridCol w="1917946">
                  <a:extLst>
                    <a:ext uri="{9D8B030D-6E8A-4147-A177-3AD203B41FA5}">
                      <a16:colId xmlns:a16="http://schemas.microsoft.com/office/drawing/2014/main" xmlns="" val="57179230"/>
                    </a:ext>
                  </a:extLst>
                </a:gridCol>
              </a:tblGrid>
              <a:tr h="554567"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5171082"/>
                  </a:ext>
                </a:extLst>
              </a:tr>
              <a:tr h="554567">
                <a:tc>
                  <a:txBody>
                    <a:bodyPr/>
                    <a:lstStyle/>
                    <a:p>
                      <a:r>
                        <a:rPr lang="pl-PL" dirty="0"/>
                        <a:t>545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6,2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53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33g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4,3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0578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506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4B6D49-FFEF-468D-A8EF-0A2FF0D7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692" y="2646208"/>
            <a:ext cx="8295968" cy="1325563"/>
          </a:xfrm>
        </p:spPr>
        <p:txBody>
          <a:bodyPr>
            <a:normAutofit/>
          </a:bodyPr>
          <a:lstStyle/>
          <a:p>
            <a:r>
              <a:rPr lang="pl-PL" sz="6000" b="1" dirty="0"/>
              <a:t>Diamant Cukier biały 1 kg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6B51EB6-5C32-47AD-9B30-B4BE8E065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599" y="4660490"/>
            <a:ext cx="6204155" cy="10028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	</a:t>
            </a:r>
            <a:r>
              <a:rPr lang="pl-PL" sz="6000" dirty="0"/>
              <a:t>400 kcal=1700 </a:t>
            </a:r>
            <a:r>
              <a:rPr lang="pl-PL" sz="6000" dirty="0" err="1"/>
              <a:t>kJ</a:t>
            </a:r>
            <a:endParaRPr lang="pl-PL" sz="6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3735DCC-ECE5-468B-8CAB-3078584A82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2017"/>
            <a:ext cx="4109884" cy="410988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4AF1DBC5-B3C8-46E0-84C5-B8DB61EAE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1182990"/>
              </p:ext>
            </p:extLst>
          </p:nvPr>
        </p:nvGraphicFramePr>
        <p:xfrm>
          <a:off x="678427" y="546100"/>
          <a:ext cx="10982630" cy="9152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6526">
                  <a:extLst>
                    <a:ext uri="{9D8B030D-6E8A-4147-A177-3AD203B41FA5}">
                      <a16:colId xmlns:a16="http://schemas.microsoft.com/office/drawing/2014/main" xmlns="" val="553659767"/>
                    </a:ext>
                  </a:extLst>
                </a:gridCol>
                <a:gridCol w="2196526">
                  <a:extLst>
                    <a:ext uri="{9D8B030D-6E8A-4147-A177-3AD203B41FA5}">
                      <a16:colId xmlns:a16="http://schemas.microsoft.com/office/drawing/2014/main" xmlns="" val="3963549597"/>
                    </a:ext>
                  </a:extLst>
                </a:gridCol>
                <a:gridCol w="2196526">
                  <a:extLst>
                    <a:ext uri="{9D8B030D-6E8A-4147-A177-3AD203B41FA5}">
                      <a16:colId xmlns:a16="http://schemas.microsoft.com/office/drawing/2014/main" xmlns="" val="2616763137"/>
                    </a:ext>
                  </a:extLst>
                </a:gridCol>
                <a:gridCol w="2196526">
                  <a:extLst>
                    <a:ext uri="{9D8B030D-6E8A-4147-A177-3AD203B41FA5}">
                      <a16:colId xmlns:a16="http://schemas.microsoft.com/office/drawing/2014/main" xmlns="" val="1453225469"/>
                    </a:ext>
                  </a:extLst>
                </a:gridCol>
                <a:gridCol w="2196526">
                  <a:extLst>
                    <a:ext uri="{9D8B030D-6E8A-4147-A177-3AD203B41FA5}">
                      <a16:colId xmlns:a16="http://schemas.microsoft.com/office/drawing/2014/main" xmlns="" val="1593917146"/>
                    </a:ext>
                  </a:extLst>
                </a:gridCol>
              </a:tblGrid>
              <a:tr h="457623"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6695928"/>
                  </a:ext>
                </a:extLst>
              </a:tr>
              <a:tr h="457623">
                <a:tc>
                  <a:txBody>
                    <a:bodyPr/>
                    <a:lstStyle/>
                    <a:p>
                      <a:r>
                        <a:rPr lang="pl-PL" dirty="0"/>
                        <a:t>400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6939512"/>
                  </a:ext>
                </a:extLst>
              </a:tr>
            </a:tbl>
          </a:graphicData>
        </a:graphic>
      </p:graphicFrame>
      <p:pic>
        <p:nvPicPr>
          <p:cNvPr id="6" name="sunshine-jaunt-163686 (1)">
            <a:hlinkClick r:id="" action="ppaction://media"/>
            <a:extLst>
              <a:ext uri="{FF2B5EF4-FFF2-40B4-BE49-F238E27FC236}">
                <a16:creationId xmlns:a16="http://schemas.microsoft.com/office/drawing/2014/main" xmlns="" id="{54ECF7CE-77B8-449A-9F12-291D7B2BD8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856965" y="5654419"/>
            <a:ext cx="1738978" cy="17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72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2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29CFE65-502A-4A8A-8713-947ED3FB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098822" y="2421194"/>
            <a:ext cx="8093178" cy="2290916"/>
          </a:xfrm>
        </p:spPr>
        <p:txBody>
          <a:bodyPr>
            <a:noAutofit/>
          </a:bodyPr>
          <a:lstStyle/>
          <a:p>
            <a:r>
              <a:rPr lang="pl-PL" sz="6600" b="1" dirty="0"/>
              <a:t>Serek homogenizowany Danio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AFFFCC40-77DC-44B2-8DCB-E8CF8B6468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3421832"/>
              </p:ext>
            </p:extLst>
          </p:nvPr>
        </p:nvGraphicFramePr>
        <p:xfrm>
          <a:off x="749710" y="721471"/>
          <a:ext cx="10832690" cy="10156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6538">
                  <a:extLst>
                    <a:ext uri="{9D8B030D-6E8A-4147-A177-3AD203B41FA5}">
                      <a16:colId xmlns:a16="http://schemas.microsoft.com/office/drawing/2014/main" xmlns="" val="2668252436"/>
                    </a:ext>
                  </a:extLst>
                </a:gridCol>
                <a:gridCol w="2166538">
                  <a:extLst>
                    <a:ext uri="{9D8B030D-6E8A-4147-A177-3AD203B41FA5}">
                      <a16:colId xmlns:a16="http://schemas.microsoft.com/office/drawing/2014/main" xmlns="" val="1716148873"/>
                    </a:ext>
                  </a:extLst>
                </a:gridCol>
                <a:gridCol w="2166538">
                  <a:extLst>
                    <a:ext uri="{9D8B030D-6E8A-4147-A177-3AD203B41FA5}">
                      <a16:colId xmlns:a16="http://schemas.microsoft.com/office/drawing/2014/main" xmlns="" val="3968913205"/>
                    </a:ext>
                  </a:extLst>
                </a:gridCol>
                <a:gridCol w="2166538">
                  <a:extLst>
                    <a:ext uri="{9D8B030D-6E8A-4147-A177-3AD203B41FA5}">
                      <a16:colId xmlns:a16="http://schemas.microsoft.com/office/drawing/2014/main" xmlns="" val="3270870030"/>
                    </a:ext>
                  </a:extLst>
                </a:gridCol>
                <a:gridCol w="2166538">
                  <a:extLst>
                    <a:ext uri="{9D8B030D-6E8A-4147-A177-3AD203B41FA5}">
                      <a16:colId xmlns:a16="http://schemas.microsoft.com/office/drawing/2014/main" xmlns="" val="3133893111"/>
                    </a:ext>
                  </a:extLst>
                </a:gridCol>
              </a:tblGrid>
              <a:tr h="507832"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1370934"/>
                  </a:ext>
                </a:extLst>
              </a:tr>
              <a:tr h="507832">
                <a:tc>
                  <a:txBody>
                    <a:bodyPr/>
                    <a:lstStyle/>
                    <a:p>
                      <a:r>
                        <a:rPr lang="pl-PL" dirty="0"/>
                        <a:t>114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5,8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12,8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4,4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93222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AC927C0-AE66-4005-BCD1-7248DFFB24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470" y="2795434"/>
            <a:ext cx="3833352" cy="3833352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tx1">
                <a:alpha val="40000"/>
              </a:schemeClr>
            </a:glo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563485C-B0C2-4A7B-B254-4000A969707C}"/>
              </a:ext>
            </a:extLst>
          </p:cNvPr>
          <p:cNvSpPr txBox="1"/>
          <p:nvPr/>
        </p:nvSpPr>
        <p:spPr>
          <a:xfrm>
            <a:off x="5145959" y="5120865"/>
            <a:ext cx="5286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dirty="0"/>
              <a:t>114 kcal=479 </a:t>
            </a:r>
            <a:r>
              <a:rPr lang="pl-PL" sz="6000" dirty="0" err="1"/>
              <a:t>kJ</a:t>
            </a:r>
            <a:r>
              <a:rPr lang="pl-PL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0492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BD2576-392B-436A-9928-4166C188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536" y="2043649"/>
            <a:ext cx="10262419" cy="3063875"/>
          </a:xfrm>
        </p:spPr>
        <p:txBody>
          <a:bodyPr>
            <a:noAutofit/>
          </a:bodyPr>
          <a:lstStyle/>
          <a:p>
            <a:pPr algn="ctr"/>
            <a:r>
              <a:rPr lang="pl-PL" sz="6000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ILE KALORII SPALA SIĘ PO RÓŻNYCH AKTYWNOŚCIACH FIZYCZNYCH?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F16731C-56D3-4512-8FB1-C777BA9FF9C3}"/>
              </a:ext>
            </a:extLst>
          </p:cNvPr>
          <p:cNvSpPr txBox="1"/>
          <p:nvPr/>
        </p:nvSpPr>
        <p:spPr>
          <a:xfrm>
            <a:off x="1350706" y="1312931"/>
            <a:ext cx="970175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/>
              <a:t>⚽️🏀🏈⚾️🥎🎾🏐🏉🥏🎱🏓🏸🏒🥊🛹🛼                                                                                🏒</a:t>
            </a:r>
          </a:p>
          <a:p>
            <a:r>
              <a:rPr lang="pl-PL" sz="3600" dirty="0"/>
              <a:t>🥊                                                                                ⚽️</a:t>
            </a:r>
          </a:p>
          <a:p>
            <a:r>
              <a:rPr lang="pl-PL" sz="3600" dirty="0"/>
              <a:t>⚾️                                                                                🥎</a:t>
            </a:r>
          </a:p>
          <a:p>
            <a:r>
              <a:rPr lang="pl-PL" sz="3600" dirty="0"/>
              <a:t> 🏇                                                                               🏋️‍♀️                       🏐                                                                               🏈</a:t>
            </a:r>
          </a:p>
          <a:p>
            <a:r>
              <a:rPr lang="pl-PL" sz="3600" dirty="0"/>
              <a:t>🤼‍♀️                                                                               🤸‍♂️</a:t>
            </a:r>
          </a:p>
          <a:p>
            <a:r>
              <a:rPr lang="pl-PL" sz="3600" dirty="0"/>
              <a:t>🤸‍♂️⛹️‍♀️🤾‍♂️🏌️🏇🏄🏊‍♀️🤽🚣‍♀️🧗🚵‍♀️🛼🏓🏸🏉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xmlns="" val="120488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FA75F83-1BA8-45E4-B987-C1027A6E21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2960" y="3429000"/>
            <a:ext cx="2247900" cy="33623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08FA8B6F-130C-4657-A5FA-F7580E531CC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07378" y="3761508"/>
            <a:ext cx="2477194" cy="309649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7BC41F9E-0838-4B35-9752-4556A3A544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5516" y="0"/>
            <a:ext cx="2821057" cy="37716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ACF0855-04C9-4691-AAC4-E359AECE7A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200" y="269559"/>
            <a:ext cx="2529344" cy="379401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F26C71-C211-42DC-AFC7-7F3F0A1E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09" y="29080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7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1h jazdy na rowerze spala od 400kcal do 500kcal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D647A1EB-B7EC-4B55-9A92-C95271809702}"/>
              </a:ext>
            </a:extLst>
          </p:cNvPr>
          <p:cNvSpPr txBox="1"/>
          <p:nvPr/>
        </p:nvSpPr>
        <p:spPr>
          <a:xfrm>
            <a:off x="-79704" y="-56909"/>
            <a:ext cx="109034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/>
              <a:t>🚲🚴🚴‍♀🚲🚴🚴‍♀🚲🚴🚴‍♀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8F9A84BF-2AB2-494E-9E63-CD689AF38C8C}"/>
              </a:ext>
            </a:extLst>
          </p:cNvPr>
          <p:cNvSpPr txBox="1"/>
          <p:nvPr/>
        </p:nvSpPr>
        <p:spPr>
          <a:xfrm>
            <a:off x="11285209" y="0"/>
            <a:ext cx="37362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dirty="0"/>
              <a:t>🚲🚴🚴‍♀🚲🚴🚴‍♀🚲🚴🚴‍♀</a:t>
            </a:r>
          </a:p>
        </p:txBody>
      </p:sp>
    </p:spTree>
    <p:extLst>
      <p:ext uri="{BB962C8B-B14F-4D97-AF65-F5344CB8AC3E}">
        <p14:creationId xmlns:p14="http://schemas.microsoft.com/office/powerpoint/2010/main" xmlns="" val="405752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7A2028EA-008A-42FF-8845-28954683F3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1" y="0"/>
            <a:ext cx="457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187801-E09F-46F0-9074-40AE5634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294" y="993968"/>
            <a:ext cx="6252849" cy="3475011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1h biegania tempem </a:t>
            </a:r>
            <a:br>
              <a:rPr lang="pl-PL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</a:br>
            <a:r>
              <a:rPr lang="pl-PL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 Black" panose="020B0A04020102020204" pitchFamily="34" charset="0"/>
              </a:rPr>
              <a:t>6:00/km spala 600kcal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54E8478E-AD7D-46EA-9E61-651A10072826}"/>
              </a:ext>
            </a:extLst>
          </p:cNvPr>
          <p:cNvSpPr txBox="1"/>
          <p:nvPr/>
        </p:nvSpPr>
        <p:spPr>
          <a:xfrm>
            <a:off x="4533899" y="4734342"/>
            <a:ext cx="7865806" cy="212365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l-PL" sz="6600" dirty="0"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</a:rPr>
              <a:t>🏃👟🏃‍♀🏃👟🏃‍♀🏃👟🏃‍♀🏃👟🏃‍♀</a:t>
            </a:r>
          </a:p>
        </p:txBody>
      </p:sp>
    </p:spTree>
    <p:extLst>
      <p:ext uri="{BB962C8B-B14F-4D97-AF65-F5344CB8AC3E}">
        <p14:creationId xmlns:p14="http://schemas.microsoft.com/office/powerpoint/2010/main" xmlns="" val="237193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BA8442D-E379-4CC7-967F-3CB254987C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645897" y="4787574"/>
            <a:ext cx="2277743" cy="18241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00C4432-72FD-4DE0-86B8-B72C2A87D6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646" y="4176192"/>
            <a:ext cx="2660556" cy="22190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9AEBE98-E5B4-4B0C-A80E-C2C2B7AC9E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4905" y="620444"/>
            <a:ext cx="2247900" cy="227647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1BF32AC-810A-46E2-96CC-5850B9D61D3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9030316" y="1367913"/>
            <a:ext cx="1893324" cy="189332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0CC924F-3F14-4BA1-B5F2-017713A463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69097" y="990600"/>
            <a:ext cx="4876800" cy="48768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AAFABE-1177-4D0F-A0BA-9194E2847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575" y="3361624"/>
            <a:ext cx="9092381" cy="1325563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pl-PL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30 minut jazdy na rolkach w stałym tempie spala 300 kcal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224BD706-2646-4D00-94E5-9602D6B69518}"/>
              </a:ext>
            </a:extLst>
          </p:cNvPr>
          <p:cNvSpPr txBox="1"/>
          <p:nvPr/>
        </p:nvSpPr>
        <p:spPr>
          <a:xfrm>
            <a:off x="10923640" y="-482403"/>
            <a:ext cx="1268360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91EBA51-E5AD-4B16-8250-63AAEC852DD1}"/>
              </a:ext>
            </a:extLst>
          </p:cNvPr>
          <p:cNvSpPr txBox="1"/>
          <p:nvPr/>
        </p:nvSpPr>
        <p:spPr>
          <a:xfrm flipH="1">
            <a:off x="-95867" y="-482403"/>
            <a:ext cx="567815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  <a:p>
            <a:r>
              <a:rPr lang="pl-PL" sz="7200" dirty="0"/>
              <a:t>🛼</a:t>
            </a:r>
          </a:p>
        </p:txBody>
      </p:sp>
    </p:spTree>
    <p:extLst>
      <p:ext uri="{BB962C8B-B14F-4D97-AF65-F5344CB8AC3E}">
        <p14:creationId xmlns:p14="http://schemas.microsoft.com/office/powerpoint/2010/main" xmlns="" val="412978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EEB140-F68C-4AA3-8925-04A4AFA9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Cele określające istotę planowanego do realizacji Indywidualnego planu rozwoju edukacyjnego: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1B8E4E3-7D4F-4139-94AB-3A997BD4F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04" y="3082925"/>
            <a:ext cx="5365173" cy="1748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Zaplanowanie i przeprowadzenie badania na temat matematycznej strony diety nastolatka.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A21816A-304A-488C-B4B4-F6FAD27F673E}"/>
              </a:ext>
            </a:extLst>
          </p:cNvPr>
          <p:cNvSpPr txBox="1"/>
          <p:nvPr/>
        </p:nvSpPr>
        <p:spPr>
          <a:xfrm>
            <a:off x="1966479" y="4342353"/>
            <a:ext cx="13170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Cel ogólny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5D3221B-D626-4A3C-A006-410E1C1A62F5}"/>
              </a:ext>
            </a:extLst>
          </p:cNvPr>
          <p:cNvSpPr txBox="1"/>
          <p:nvPr/>
        </p:nvSpPr>
        <p:spPr>
          <a:xfrm>
            <a:off x="6382616" y="1951672"/>
            <a:ext cx="6094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Kształtowanie umiejętności przeliczania</a:t>
            </a:r>
          </a:p>
          <a:p>
            <a:r>
              <a:rPr lang="pl-PL" dirty="0"/>
              <a:t>wartości energetycznych i odżywczych</a:t>
            </a:r>
          </a:p>
          <a:p>
            <a:r>
              <a:rPr lang="pl-PL" dirty="0"/>
              <a:t>posiłków uwzględnionych w diecie</a:t>
            </a:r>
          </a:p>
          <a:p>
            <a:r>
              <a:rPr lang="pl-PL" dirty="0"/>
              <a:t>nastolatka na podstawie przygotowanego</a:t>
            </a:r>
          </a:p>
          <a:p>
            <a:r>
              <a:rPr lang="pl-PL" dirty="0"/>
              <a:t>jadłospisu.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0782C8C-0BAF-4613-B8FD-08F1440FCB30}"/>
              </a:ext>
            </a:extLst>
          </p:cNvPr>
          <p:cNvSpPr txBox="1"/>
          <p:nvPr/>
        </p:nvSpPr>
        <p:spPr>
          <a:xfrm>
            <a:off x="7555490" y="3877513"/>
            <a:ext cx="3748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Kształcenie umiejętności przeliczania i</a:t>
            </a:r>
          </a:p>
          <a:p>
            <a:r>
              <a:rPr lang="pl-PL" dirty="0"/>
              <a:t>zamiany jednostek.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74D46C4-B079-4F82-BEF8-3A01F5551027}"/>
              </a:ext>
            </a:extLst>
          </p:cNvPr>
          <p:cNvSpPr txBox="1"/>
          <p:nvPr/>
        </p:nvSpPr>
        <p:spPr>
          <a:xfrm>
            <a:off x="7132059" y="5429557"/>
            <a:ext cx="4171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Doskonalenie umiejętności odczytywania</a:t>
            </a:r>
          </a:p>
          <a:p>
            <a:r>
              <a:rPr lang="pl-PL" dirty="0"/>
              <a:t>informacji z tabel, wykresów i diagramów.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7094D2BA-96F3-4034-A47E-E63985F44F35}"/>
              </a:ext>
            </a:extLst>
          </p:cNvPr>
          <p:cNvSpPr txBox="1"/>
          <p:nvPr/>
        </p:nvSpPr>
        <p:spPr>
          <a:xfrm>
            <a:off x="8647833" y="3320652"/>
            <a:ext cx="20028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Cel szczegółowy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D057E21E-003D-471F-93F7-596748737A74}"/>
              </a:ext>
            </a:extLst>
          </p:cNvPr>
          <p:cNvSpPr txBox="1"/>
          <p:nvPr/>
        </p:nvSpPr>
        <p:spPr>
          <a:xfrm>
            <a:off x="9429750" y="4647107"/>
            <a:ext cx="171190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Cel szczegółowy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2536D49A-1D61-4A24-8EA2-6C4C69C45FBE}"/>
              </a:ext>
            </a:extLst>
          </p:cNvPr>
          <p:cNvSpPr txBox="1"/>
          <p:nvPr/>
        </p:nvSpPr>
        <p:spPr>
          <a:xfrm>
            <a:off x="9794729" y="6304340"/>
            <a:ext cx="171190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dirty="0"/>
              <a:t>Cel szczegółowy</a:t>
            </a: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xmlns="" id="{0DA77A0B-CCB8-4BC9-AD48-254369F76E0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436918" y="2690336"/>
            <a:ext cx="1945698" cy="312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xmlns="" id="{8563CC84-4AB2-41D5-95F1-440CB8AB295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205845" y="3754250"/>
            <a:ext cx="2349645" cy="446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6BEC1560-5E1C-4D43-8C03-F71A1A428A9E}"/>
              </a:ext>
            </a:extLst>
          </p:cNvPr>
          <p:cNvCxnSpPr>
            <a:endCxn id="11" idx="1"/>
          </p:cNvCxnSpPr>
          <p:nvPr/>
        </p:nvCxnSpPr>
        <p:spPr>
          <a:xfrm>
            <a:off x="3927764" y="3977464"/>
            <a:ext cx="3204295" cy="1775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0975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7000">
        <p14:prism/>
      </p:transition>
    </mc:Choice>
    <mc:Fallback>
      <p:transition spd="slow" advClick="0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7" grpId="0"/>
      <p:bldP spid="9" grpId="0"/>
      <p:bldP spid="11" grpId="0"/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C306B56-EE86-4997-ABD3-D2A8021563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0497" y="0"/>
            <a:ext cx="4031503" cy="715762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49ABB49-8B07-4C45-853F-FC86B79C5A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8401" y="0"/>
            <a:ext cx="4383888" cy="77832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FBE1D91-3AEB-402B-BA9A-037A208B9C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860192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6B3516-B30A-44A7-AF4B-0A1E76886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49" y="2660392"/>
            <a:ext cx="10515600" cy="1325563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pl-PL" sz="6000" b="1" dirty="0"/>
              <a:t>1h pływania spala ok. 500 kcal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B237AE5-4115-4C50-9988-06E10D86380D}"/>
              </a:ext>
            </a:extLst>
          </p:cNvPr>
          <p:cNvSpPr txBox="1"/>
          <p:nvPr/>
        </p:nvSpPr>
        <p:spPr>
          <a:xfrm>
            <a:off x="-294409" y="5819762"/>
            <a:ext cx="12780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dirty="0"/>
              <a:t>🏊🏊‍♀🏊🏊‍♀🏊🏊‍♀🏊🏊‍♀🏊🏊‍♀</a:t>
            </a:r>
          </a:p>
        </p:txBody>
      </p:sp>
    </p:spTree>
    <p:extLst>
      <p:ext uri="{BB962C8B-B14F-4D97-AF65-F5344CB8AC3E}">
        <p14:creationId xmlns:p14="http://schemas.microsoft.com/office/powerpoint/2010/main" xmlns="" val="216779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E542D5-FE24-4BE2-B0A6-24994AA3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73" y="1969799"/>
            <a:ext cx="5908963" cy="2726892"/>
          </a:xfrm>
        </p:spPr>
        <p:txBody>
          <a:bodyPr>
            <a:noAutofit/>
          </a:bodyPr>
          <a:lstStyle/>
          <a:p>
            <a:pPr algn="ctr"/>
            <a:r>
              <a:rPr lang="pl-PL" sz="5000" b="1" dirty="0">
                <a:latin typeface="Bodoni MT" panose="02070603080606020203" pitchFamily="18" charset="0"/>
              </a:rPr>
              <a:t>3 minuty skakania</a:t>
            </a:r>
            <a:br>
              <a:rPr lang="pl-PL" sz="5000" b="1" dirty="0">
                <a:latin typeface="Bodoni MT" panose="02070603080606020203" pitchFamily="18" charset="0"/>
              </a:rPr>
            </a:br>
            <a:r>
              <a:rPr lang="pl-PL" sz="5000" b="1" dirty="0">
                <a:latin typeface="Bodoni MT" panose="02070603080606020203" pitchFamily="18" charset="0"/>
              </a:rPr>
              <a:t> na skakance spalają</a:t>
            </a:r>
            <a:br>
              <a:rPr lang="pl-PL" sz="5000" b="1" dirty="0">
                <a:latin typeface="Bodoni MT" panose="02070603080606020203" pitchFamily="18" charset="0"/>
              </a:rPr>
            </a:br>
            <a:r>
              <a:rPr lang="pl-PL" sz="5000" b="1" dirty="0">
                <a:latin typeface="Bodoni MT" panose="02070603080606020203" pitchFamily="18" charset="0"/>
              </a:rPr>
              <a:t> 300 kcal do 400 kcal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0544F74-D0B3-42F8-B187-EA9FD9536B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2463" y="-326923"/>
            <a:ext cx="4899537" cy="73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28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50DD4A-0E6E-4098-B925-21381041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536" y="2424906"/>
            <a:ext cx="7381010" cy="1325563"/>
          </a:xfrm>
        </p:spPr>
        <p:txBody>
          <a:bodyPr>
            <a:noAutofit/>
          </a:bodyPr>
          <a:lstStyle/>
          <a:p>
            <a:r>
              <a:rPr lang="pl-PL" sz="5000" b="1" dirty="0"/>
              <a:t>1h treningu na trampolinach</a:t>
            </a:r>
            <a:br>
              <a:rPr lang="pl-PL" sz="5000" b="1" dirty="0"/>
            </a:br>
            <a:r>
              <a:rPr lang="pl-PL" sz="5000" b="1" dirty="0"/>
              <a:t> spala ok. 1000 kcal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9571114-48BD-4712-828D-F3466F285E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2692"/>
            <a:ext cx="4223905" cy="689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74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69CFF4A-DBD1-43F1-B9D3-00E0CBB4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09" y="457200"/>
            <a:ext cx="6567054" cy="1921553"/>
          </a:xfrm>
        </p:spPr>
        <p:txBody>
          <a:bodyPr>
            <a:normAutofit fontScale="90000"/>
          </a:bodyPr>
          <a:lstStyle/>
          <a:p>
            <a:r>
              <a:rPr lang="pl-PL" dirty="0"/>
              <a:t>Opis działań, które   podjęłam w kierunku osiągnięcia celów w poszczególnych miesiącach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8EC34A0-4B51-47AE-9607-08663BD6849C}"/>
              </a:ext>
            </a:extLst>
          </p:cNvPr>
          <p:cNvSpPr txBox="1"/>
          <p:nvPr/>
        </p:nvSpPr>
        <p:spPr>
          <a:xfrm>
            <a:off x="5221942" y="2830637"/>
            <a:ext cx="2312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II semestr roku szkolnego 2022/2023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97F55C8-6F04-404C-BC85-644CFCE87EFB}"/>
              </a:ext>
            </a:extLst>
          </p:cNvPr>
          <p:cNvSpPr txBox="1"/>
          <p:nvPr/>
        </p:nvSpPr>
        <p:spPr>
          <a:xfrm>
            <a:off x="8247529" y="2784470"/>
            <a:ext cx="147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Styczeń 2023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6EF67646-027A-4670-9D38-CFCFC688FE08}"/>
              </a:ext>
            </a:extLst>
          </p:cNvPr>
          <p:cNvSpPr txBox="1"/>
          <p:nvPr/>
        </p:nvSpPr>
        <p:spPr>
          <a:xfrm>
            <a:off x="10452847" y="3241698"/>
            <a:ext cx="121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Luty 2023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3132FDA-AB76-4503-9B67-F15680F24697}"/>
              </a:ext>
            </a:extLst>
          </p:cNvPr>
          <p:cNvSpPr txBox="1"/>
          <p:nvPr/>
        </p:nvSpPr>
        <p:spPr>
          <a:xfrm>
            <a:off x="5221942" y="4535956"/>
            <a:ext cx="147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Marzec 2023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D471FA93-59EC-4D8C-B154-8523D8297AD9}"/>
              </a:ext>
            </a:extLst>
          </p:cNvPr>
          <p:cNvSpPr txBox="1"/>
          <p:nvPr/>
        </p:nvSpPr>
        <p:spPr>
          <a:xfrm>
            <a:off x="7413811" y="4351290"/>
            <a:ext cx="1568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Kwiecień 2023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65A6C56D-FC39-4854-B105-B9F5FFA8E152}"/>
              </a:ext>
            </a:extLst>
          </p:cNvPr>
          <p:cNvSpPr txBox="1"/>
          <p:nvPr/>
        </p:nvSpPr>
        <p:spPr>
          <a:xfrm>
            <a:off x="9717741" y="4483602"/>
            <a:ext cx="1631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Czerwiec 2023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6B2F6074-7929-4442-9C81-D257164F10D0}"/>
              </a:ext>
            </a:extLst>
          </p:cNvPr>
          <p:cNvSpPr txBox="1"/>
          <p:nvPr/>
        </p:nvSpPr>
        <p:spPr>
          <a:xfrm>
            <a:off x="6127581" y="5810677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Lipiec 2023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04FAE47E-86E9-4763-B047-CC7AC822B2C8}"/>
              </a:ext>
            </a:extLst>
          </p:cNvPr>
          <p:cNvSpPr txBox="1"/>
          <p:nvPr/>
        </p:nvSpPr>
        <p:spPr>
          <a:xfrm>
            <a:off x="8982635" y="5964276"/>
            <a:ext cx="147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Sierpień 2023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41C8BCD-E720-4F22-9EF0-5C8E27753C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860324" cy="6858000"/>
          </a:xfrm>
          <a:prstGeom prst="rect">
            <a:avLst/>
          </a:prstGeom>
        </p:spPr>
      </p:pic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xmlns="" id="{6C6F14C7-B8DA-45C0-8206-CC8E7559C2CF}"/>
              </a:ext>
            </a:extLst>
          </p:cNvPr>
          <p:cNvCxnSpPr>
            <a:stCxn id="7" idx="0"/>
            <a:endCxn id="9" idx="1"/>
          </p:cNvCxnSpPr>
          <p:nvPr/>
        </p:nvCxnSpPr>
        <p:spPr>
          <a:xfrm>
            <a:off x="6378389" y="2830637"/>
            <a:ext cx="1869140" cy="138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0D83362D-C0FB-4F16-81C9-347A4A9417FF}"/>
              </a:ext>
            </a:extLst>
          </p:cNvPr>
          <p:cNvCxnSpPr>
            <a:cxnSpLocks/>
            <a:stCxn id="9" idx="3"/>
            <a:endCxn id="11" idx="0"/>
          </p:cNvCxnSpPr>
          <p:nvPr/>
        </p:nvCxnSpPr>
        <p:spPr>
          <a:xfrm>
            <a:off x="9717741" y="2969136"/>
            <a:ext cx="1340224" cy="272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xmlns="" id="{16B47944-B8D4-461E-8D22-A89E757E093F}"/>
              </a:ext>
            </a:extLst>
          </p:cNvPr>
          <p:cNvCxnSpPr>
            <a:stCxn id="11" idx="1"/>
            <a:endCxn id="17" idx="0"/>
          </p:cNvCxnSpPr>
          <p:nvPr/>
        </p:nvCxnSpPr>
        <p:spPr>
          <a:xfrm flipH="1">
            <a:off x="5957048" y="3426364"/>
            <a:ext cx="4495799" cy="1109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xmlns="" id="{4F7469E0-0D59-4045-A8EC-389386782535}"/>
              </a:ext>
            </a:extLst>
          </p:cNvPr>
          <p:cNvCxnSpPr>
            <a:stCxn id="17" idx="3"/>
            <a:endCxn id="21" idx="2"/>
          </p:cNvCxnSpPr>
          <p:nvPr/>
        </p:nvCxnSpPr>
        <p:spPr>
          <a:xfrm>
            <a:off x="6692154" y="4720622"/>
            <a:ext cx="15060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xmlns="" id="{422DC1AF-1CBF-4257-875A-75FED2D77F30}"/>
              </a:ext>
            </a:extLst>
          </p:cNvPr>
          <p:cNvCxnSpPr>
            <a:stCxn id="21" idx="3"/>
            <a:endCxn id="25" idx="1"/>
          </p:cNvCxnSpPr>
          <p:nvPr/>
        </p:nvCxnSpPr>
        <p:spPr>
          <a:xfrm>
            <a:off x="8982635" y="4535956"/>
            <a:ext cx="735106" cy="132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xmlns="" id="{C87A29A0-4049-4286-B3EF-C6FD78535003}"/>
              </a:ext>
            </a:extLst>
          </p:cNvPr>
          <p:cNvCxnSpPr>
            <a:stCxn id="25" idx="2"/>
            <a:endCxn id="27" idx="0"/>
          </p:cNvCxnSpPr>
          <p:nvPr/>
        </p:nvCxnSpPr>
        <p:spPr>
          <a:xfrm flipH="1">
            <a:off x="6813381" y="4852934"/>
            <a:ext cx="3720149" cy="957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49DAA746-9E03-41B8-9685-92F39B27E091}"/>
              </a:ext>
            </a:extLst>
          </p:cNvPr>
          <p:cNvCxnSpPr>
            <a:stCxn id="27" idx="3"/>
            <a:endCxn id="29" idx="1"/>
          </p:cNvCxnSpPr>
          <p:nvPr/>
        </p:nvCxnSpPr>
        <p:spPr>
          <a:xfrm>
            <a:off x="7499181" y="5995343"/>
            <a:ext cx="1483454" cy="153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6125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5000">
        <p14:prism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1" grpId="0"/>
      <p:bldP spid="25" grpId="0"/>
      <p:bldP spid="27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2ED46A9-9D58-4C80-BF7F-865B8DDBA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</a:blip>
          <a:stretch>
            <a:fillRect/>
          </a:stretch>
        </p:blipFill>
        <p:spPr>
          <a:xfrm rot="16200000">
            <a:off x="6072444" y="3907376"/>
            <a:ext cx="2322796" cy="332155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E90733F4-97D3-460C-ADD0-7FE04BD43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</a:blip>
          <a:stretch>
            <a:fillRect/>
          </a:stretch>
        </p:blipFill>
        <p:spPr>
          <a:xfrm>
            <a:off x="5573066" y="128450"/>
            <a:ext cx="2222355" cy="207937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71589DF-887D-4C5F-AD56-DD247D912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</a:blip>
          <a:stretch>
            <a:fillRect/>
          </a:stretch>
        </p:blipFill>
        <p:spPr>
          <a:xfrm>
            <a:off x="7910315" y="115569"/>
            <a:ext cx="2332911" cy="277538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F2D9861E-258B-4F90-8E6A-1A3A2AF82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</a:blip>
          <a:stretch>
            <a:fillRect/>
          </a:stretch>
        </p:blipFill>
        <p:spPr>
          <a:xfrm rot="5400000">
            <a:off x="8461938" y="2402073"/>
            <a:ext cx="1244781" cy="233291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8E553F8-22E4-4CA4-9600-E318C9F4C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</a:blip>
          <a:stretch>
            <a:fillRect/>
          </a:stretch>
        </p:blipFill>
        <p:spPr>
          <a:xfrm>
            <a:off x="5597708" y="2294355"/>
            <a:ext cx="2222355" cy="200448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6C02B87-83F4-45F2-99E0-D05FC663D3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</a:blip>
          <a:stretch>
            <a:fillRect/>
          </a:stretch>
        </p:blipFill>
        <p:spPr>
          <a:xfrm rot="16200000">
            <a:off x="510088" y="4214317"/>
            <a:ext cx="2164207" cy="295577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FD4B263-6521-441D-AD0B-7FE861E50D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</a:blip>
          <a:stretch>
            <a:fillRect/>
          </a:stretch>
        </p:blipFill>
        <p:spPr>
          <a:xfrm>
            <a:off x="3118607" y="3727451"/>
            <a:ext cx="2356649" cy="313054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6CE549E-47A9-44BF-8B2E-F021F98BCB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85000"/>
          </a:blip>
          <a:stretch>
            <a:fillRect/>
          </a:stretch>
        </p:blipFill>
        <p:spPr>
          <a:xfrm>
            <a:off x="10333478" y="115569"/>
            <a:ext cx="1759260" cy="41219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BC9324D-5233-46C8-BC4B-89EF53E6B7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85000"/>
          </a:blip>
          <a:stretch>
            <a:fillRect/>
          </a:stretch>
        </p:blipFill>
        <p:spPr>
          <a:xfrm rot="16200000">
            <a:off x="9322403" y="4021538"/>
            <a:ext cx="2466020" cy="307465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0195291-CBB4-4EFA-8345-7461CB9659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85000"/>
          </a:blip>
          <a:stretch>
            <a:fillRect/>
          </a:stretch>
        </p:blipFill>
        <p:spPr>
          <a:xfrm>
            <a:off x="3152775" y="144462"/>
            <a:ext cx="2347123" cy="352567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03CBEC5-941C-4836-877E-9D710AD7E2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alphaModFix amt="85000"/>
          </a:blip>
          <a:stretch>
            <a:fillRect/>
          </a:stretch>
        </p:blipFill>
        <p:spPr>
          <a:xfrm>
            <a:off x="99262" y="144462"/>
            <a:ext cx="2970819" cy="432362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9E9FA9-C7B2-442A-9599-B07EC647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dirty="0">
                <a:ln w="0"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Zastosowanie matematyki w planowaniu jadłospisu: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BF13BC1-FD89-4259-B85A-4D2AE109B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9980"/>
            <a:ext cx="10861964" cy="3659484"/>
          </a:xfrm>
        </p:spPr>
        <p:txBody>
          <a:bodyPr>
            <a:normAutofit/>
          </a:bodyPr>
          <a:lstStyle/>
          <a:p>
            <a:r>
              <a:rPr lang="pl-PL" sz="3600" dirty="0">
                <a:ln w="0">
                  <a:solidFill>
                    <a:srgbClr val="FFC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Przeliczanie jednostki wartości energetycznej  pożywienia</a:t>
            </a:r>
          </a:p>
          <a:p>
            <a:r>
              <a:rPr lang="pl-PL" sz="3600" dirty="0">
                <a:ln w="0">
                  <a:solidFill>
                    <a:srgbClr val="FFC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Przeliczanie ile kalorii się zjadło</a:t>
            </a:r>
          </a:p>
          <a:p>
            <a:r>
              <a:rPr lang="pl-PL" sz="3600" dirty="0">
                <a:ln w="0">
                  <a:solidFill>
                    <a:srgbClr val="FFC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Przeliczenie ile kalorii znajduje w danej ilość produktu</a:t>
            </a:r>
          </a:p>
          <a:p>
            <a:r>
              <a:rPr lang="pl-PL" sz="3600" dirty="0">
                <a:ln w="0">
                  <a:solidFill>
                    <a:srgbClr val="FFC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Przeliczanie jaka jest zawartość energetyczna w danej ilość produktu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3356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24000">
        <p14:prism/>
      </p:transition>
    </mc:Choice>
    <mc:Fallback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A23F33-9F89-4322-BA92-77ECD42D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18" y="387371"/>
            <a:ext cx="10515600" cy="1325563"/>
          </a:xfrm>
        </p:spPr>
        <p:txBody>
          <a:bodyPr>
            <a:normAutofit/>
          </a:bodyPr>
          <a:lstStyle/>
          <a:p>
            <a:r>
              <a:rPr lang="pl-PL" sz="3900" dirty="0"/>
              <a:t>Najczęściej spożywane produkty </a:t>
            </a:r>
            <a:br>
              <a:rPr lang="pl-PL" sz="3900" dirty="0"/>
            </a:br>
            <a:r>
              <a:rPr lang="pl-PL" sz="3900" dirty="0"/>
              <a:t>przez nastolatków:</a:t>
            </a:r>
          </a:p>
        </p:txBody>
      </p:sp>
      <p:graphicFrame>
        <p:nvGraphicFramePr>
          <p:cNvPr id="16" name="Tabela 16">
            <a:extLst>
              <a:ext uri="{FF2B5EF4-FFF2-40B4-BE49-F238E27FC236}">
                <a16:creationId xmlns:a16="http://schemas.microsoft.com/office/drawing/2014/main" xmlns="" id="{D8004669-3278-4A7F-A858-544F1730E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2541430"/>
              </p:ext>
            </p:extLst>
          </p:nvPr>
        </p:nvGraphicFramePr>
        <p:xfrm>
          <a:off x="838200" y="1825625"/>
          <a:ext cx="10515597" cy="3708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xmlns="" val="219355117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429886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xmlns="" val="3613934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 PRODUKTU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KALORYCZNOŚĆ na 100g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ZAWARTOŚĆ CUKRU na 100g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1653899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Sok jabłkowy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43 kcal 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10,5 g 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2112106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Baton Prince Polo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525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1630907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Frytki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311,9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3829795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Hamburger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294,9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6,03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122170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Coca Cola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37,5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10,6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399272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Chupa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Chups</a:t>
                      </a:r>
                      <a:endParaRPr lang="pl-PL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44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337448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err="1"/>
                        <a:t>Donut</a:t>
                      </a:r>
                      <a:r>
                        <a:rPr lang="pl-PL" dirty="0"/>
                        <a:t> </a:t>
                      </a:r>
                      <a:r>
                        <a:rPr lang="pl-PL" dirty="0" err="1"/>
                        <a:t>oreo</a:t>
                      </a:r>
                      <a:endParaRPr lang="pl-PL" dirty="0"/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489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22,3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48995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Mus owocowy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57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13,2 g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387586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Chipsy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536 kcal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0,33 g 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xmlns="" val="966774847"/>
                  </a:ext>
                </a:extLst>
              </a:tr>
            </a:tbl>
          </a:graphicData>
        </a:graphic>
      </p:graphicFrame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1D411E08-59DC-4ED7-82CF-BF90423FCB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2453" t="31973" b="8043"/>
          <a:stretch/>
        </p:blipFill>
        <p:spPr>
          <a:xfrm>
            <a:off x="-27287" y="4455497"/>
            <a:ext cx="1649505" cy="235029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prstMaterial="flat">
            <a:bevelT prst="relaxedInset"/>
            <a:bevelB w="101600" prst="riblet"/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EC2EAF3E-0ADE-4C67-9B31-1246D84B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579" b="-579"/>
          <a:stretch/>
        </p:blipFill>
        <p:spPr>
          <a:xfrm>
            <a:off x="10557525" y="3218411"/>
            <a:ext cx="1476375" cy="3095625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D6C6203E-832F-43C3-A5E9-30219ABF4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987" t="41328" r="3194" b="40974"/>
          <a:stretch/>
        </p:blipFill>
        <p:spPr>
          <a:xfrm rot="436361">
            <a:off x="5970315" y="5877630"/>
            <a:ext cx="2899358" cy="49157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30BEAB19-8FC8-470B-9DD1-32095E36A4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83618" y="198150"/>
            <a:ext cx="2857500" cy="16002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41D51E3E-1E59-4F87-84FA-D073861042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7837" t="30015" r="27138" b="14445"/>
          <a:stretch/>
        </p:blipFill>
        <p:spPr>
          <a:xfrm>
            <a:off x="4760514" y="5770180"/>
            <a:ext cx="1235118" cy="92578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B65EF111-0FA9-4EC8-8566-F8D44291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/>
          </a:blip>
          <a:srcRect l="34281" t="1853" r="36404" b="3550"/>
          <a:stretch/>
        </p:blipFill>
        <p:spPr>
          <a:xfrm rot="1169302">
            <a:off x="-118839" y="1157535"/>
            <a:ext cx="955230" cy="309631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2DB41933-426B-430F-84E1-33D2491AEC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279" t="22622" r="-1279" b="34393"/>
          <a:stretch/>
        </p:blipFill>
        <p:spPr>
          <a:xfrm>
            <a:off x="2293638" y="5630644"/>
            <a:ext cx="2214843" cy="1057835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xmlns="" id="{FB7C9CA5-7660-4877-ACB0-7B3DCBCDBA7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83618" y="5495655"/>
            <a:ext cx="1649506" cy="13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55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0000">
        <p14:prism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774D69-1323-414F-A96B-FCDF4A36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773" y="2587336"/>
            <a:ext cx="1485899" cy="1080654"/>
          </a:xfrm>
        </p:spPr>
        <p:txBody>
          <a:bodyPr>
            <a:noAutofit/>
          </a:bodyPr>
          <a:lstStyle/>
          <a:p>
            <a:r>
              <a:rPr lang="pl-PL" sz="2000" dirty="0"/>
              <a:t>JADŁOSPIS </a:t>
            </a:r>
            <a:br>
              <a:rPr lang="pl-PL" sz="2000" dirty="0"/>
            </a:br>
            <a:r>
              <a:rPr lang="pl-PL" sz="2000" dirty="0"/>
              <a:t>CZĘŚĆ 1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xmlns="" id="{2D7829E7-F720-4280-A378-8ED3C40B9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2873506"/>
              </p:ext>
            </p:extLst>
          </p:nvPr>
        </p:nvGraphicFramePr>
        <p:xfrm>
          <a:off x="0" y="0"/>
          <a:ext cx="10546773" cy="73359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12318">
                  <a:extLst>
                    <a:ext uri="{9D8B030D-6E8A-4147-A177-3AD203B41FA5}">
                      <a16:colId xmlns:a16="http://schemas.microsoft.com/office/drawing/2014/main" xmlns="" val="2149013364"/>
                    </a:ext>
                  </a:extLst>
                </a:gridCol>
                <a:gridCol w="2644819">
                  <a:extLst>
                    <a:ext uri="{9D8B030D-6E8A-4147-A177-3AD203B41FA5}">
                      <a16:colId xmlns:a16="http://schemas.microsoft.com/office/drawing/2014/main" xmlns="" val="2958106940"/>
                    </a:ext>
                  </a:extLst>
                </a:gridCol>
                <a:gridCol w="2651788">
                  <a:extLst>
                    <a:ext uri="{9D8B030D-6E8A-4147-A177-3AD203B41FA5}">
                      <a16:colId xmlns:a16="http://schemas.microsoft.com/office/drawing/2014/main" xmlns="" val="3247628350"/>
                    </a:ext>
                  </a:extLst>
                </a:gridCol>
                <a:gridCol w="2637848">
                  <a:extLst>
                    <a:ext uri="{9D8B030D-6E8A-4147-A177-3AD203B41FA5}">
                      <a16:colId xmlns:a16="http://schemas.microsoft.com/office/drawing/2014/main" xmlns="" val="545091397"/>
                    </a:ext>
                  </a:extLst>
                </a:gridCol>
              </a:tblGrid>
              <a:tr h="79035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NAZWY POSIŁKÓW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NAZWA JEDZENIA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WARTOŚĆ ENERGETYCZNA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2929325"/>
                  </a:ext>
                </a:extLst>
              </a:tr>
              <a:tr h="134301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ŚNIADANIE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Jajecznica z szynką wołową i szczypiorkiem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123,13 kcal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14,18g</a:t>
                      </a:r>
                    </a:p>
                    <a:p>
                      <a:pPr algn="ctr"/>
                      <a:r>
                        <a:rPr lang="pl-PL" sz="1600" dirty="0"/>
                        <a:t>węglowodany – 0,96g</a:t>
                      </a:r>
                    </a:p>
                    <a:p>
                      <a:pPr algn="ctr"/>
                      <a:r>
                        <a:rPr lang="pl-PL" sz="1600" dirty="0"/>
                        <a:t>tłuszcz – 7.05g</a:t>
                      </a:r>
                    </a:p>
                    <a:p>
                      <a:pPr algn="ctr"/>
                      <a:r>
                        <a:rPr lang="pl-PL" sz="1600" dirty="0"/>
                        <a:t>błonnik – 0,17g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3807408"/>
                  </a:ext>
                </a:extLst>
              </a:tr>
              <a:tr h="118135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DRUGIE ŚNIADANIE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Grzanki z pieczywa tostowego pełnoziarnistego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262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7,19g</a:t>
                      </a:r>
                    </a:p>
                    <a:p>
                      <a:pPr algn="ctr"/>
                      <a:r>
                        <a:rPr lang="pl-PL" sz="1600" dirty="0"/>
                        <a:t>węglowodany – 54g</a:t>
                      </a:r>
                    </a:p>
                    <a:p>
                      <a:pPr algn="ctr"/>
                      <a:r>
                        <a:rPr lang="pl-PL" sz="1600" dirty="0"/>
                        <a:t>tłuszcz  – 3,11g</a:t>
                      </a:r>
                    </a:p>
                    <a:p>
                      <a:pPr algn="ctr"/>
                      <a:r>
                        <a:rPr lang="pl-PL" sz="1600" dirty="0"/>
                        <a:t>błonnik – 3,30g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2937832"/>
                  </a:ext>
                </a:extLst>
              </a:tr>
              <a:tr h="118723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OBIAD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Kotlet schabowy z ziemniaki</a:t>
                      </a:r>
                    </a:p>
                    <a:p>
                      <a:pPr algn="ctr"/>
                      <a:r>
                        <a:rPr lang="pl-PL" sz="1600" dirty="0"/>
                        <a:t>I mizerią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341,5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 21.4g</a:t>
                      </a:r>
                    </a:p>
                    <a:p>
                      <a:pPr algn="ctr"/>
                      <a:r>
                        <a:rPr lang="pl-PL" sz="1600" dirty="0"/>
                        <a:t>węglowodany – 28,17g</a:t>
                      </a:r>
                    </a:p>
                    <a:p>
                      <a:pPr algn="ctr"/>
                      <a:r>
                        <a:rPr lang="pl-PL" sz="1600" dirty="0"/>
                        <a:t>tłuszcz –  16.69g</a:t>
                      </a:r>
                    </a:p>
                    <a:p>
                      <a:pPr algn="ctr"/>
                      <a:r>
                        <a:rPr lang="pl-PL" sz="1600" dirty="0"/>
                        <a:t>błonnik – 2,49g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7733281"/>
                  </a:ext>
                </a:extLst>
              </a:tr>
              <a:tr h="118723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DESER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Jagodzianka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316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7,40g</a:t>
                      </a:r>
                    </a:p>
                    <a:p>
                      <a:pPr algn="ctr"/>
                      <a:r>
                        <a:rPr lang="pl-PL" sz="1600" dirty="0"/>
                        <a:t>węglowodany – 61g</a:t>
                      </a:r>
                    </a:p>
                    <a:p>
                      <a:pPr algn="ctr"/>
                      <a:r>
                        <a:rPr lang="pl-PL" sz="1600" dirty="0"/>
                        <a:t>tłuszcz –  5,20g</a:t>
                      </a:r>
                    </a:p>
                    <a:p>
                      <a:pPr algn="ctr"/>
                      <a:r>
                        <a:rPr lang="pl-PL" sz="1600" dirty="0"/>
                        <a:t>błonnik – 2g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1609829"/>
                  </a:ext>
                </a:extLst>
              </a:tr>
              <a:tr h="118723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KOLACJA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Owsianka 1,5% z truskawkami i migdałami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89,66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4,28g</a:t>
                      </a:r>
                    </a:p>
                    <a:p>
                      <a:pPr algn="ctr"/>
                      <a:r>
                        <a:rPr lang="pl-PL" sz="1600" dirty="0"/>
                        <a:t>węglowodany – 10,73g</a:t>
                      </a:r>
                    </a:p>
                    <a:p>
                      <a:pPr algn="ctr"/>
                      <a:r>
                        <a:rPr lang="pl-PL" sz="1600" dirty="0"/>
                        <a:t>tłuszcz – 3,73g</a:t>
                      </a:r>
                    </a:p>
                    <a:p>
                      <a:pPr algn="ctr"/>
                      <a:r>
                        <a:rPr lang="pl-PL" sz="1600" dirty="0"/>
                        <a:t>błonnik – 1,30g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978290"/>
                  </a:ext>
                </a:extLst>
              </a:tr>
              <a:tr h="45957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RAZEM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2207 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1319741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6FA256E-8D5F-4BD8-A7C7-3C83ABFE619B}"/>
              </a:ext>
            </a:extLst>
          </p:cNvPr>
          <p:cNvSpPr txBox="1"/>
          <p:nvPr/>
        </p:nvSpPr>
        <p:spPr>
          <a:xfrm>
            <a:off x="11702760" y="-1271559"/>
            <a:ext cx="48924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/>
              <a:t>🍎</a:t>
            </a:r>
          </a:p>
          <a:p>
            <a:endParaRPr lang="pl-PL" sz="3200" dirty="0"/>
          </a:p>
          <a:p>
            <a:r>
              <a:rPr lang="pl-PL" sz="2800" dirty="0"/>
              <a:t>🫒</a:t>
            </a:r>
          </a:p>
          <a:p>
            <a:r>
              <a:rPr lang="pl-PL" sz="2800" dirty="0"/>
              <a:t>🫐</a:t>
            </a:r>
          </a:p>
          <a:p>
            <a:r>
              <a:rPr lang="pl-PL" sz="2800" dirty="0"/>
              <a:t>🥭</a:t>
            </a:r>
          </a:p>
          <a:p>
            <a:r>
              <a:rPr lang="pl-PL" sz="2800" dirty="0"/>
              <a:t>🥥</a:t>
            </a:r>
          </a:p>
          <a:p>
            <a:r>
              <a:rPr lang="pl-PL" sz="2800" dirty="0"/>
              <a:t>🍍</a:t>
            </a:r>
          </a:p>
          <a:p>
            <a:r>
              <a:rPr lang="pl-PL" sz="2800" dirty="0"/>
              <a:t>🍉</a:t>
            </a:r>
          </a:p>
          <a:p>
            <a:r>
              <a:rPr lang="pl-PL" sz="2800" dirty="0"/>
              <a:t>🍅</a:t>
            </a:r>
          </a:p>
          <a:p>
            <a:r>
              <a:rPr lang="pl-PL" sz="2800" dirty="0"/>
              <a:t>🍊</a:t>
            </a:r>
          </a:p>
          <a:p>
            <a:r>
              <a:rPr lang="pl-PL" sz="2800" dirty="0"/>
              <a:t>🍈</a:t>
            </a:r>
          </a:p>
          <a:p>
            <a:r>
              <a:rPr lang="pl-PL" sz="2800" dirty="0"/>
              <a:t>🍏</a:t>
            </a:r>
          </a:p>
          <a:p>
            <a:r>
              <a:rPr lang="pl-PL" sz="2800" dirty="0"/>
              <a:t>🥝</a:t>
            </a:r>
          </a:p>
          <a:p>
            <a:r>
              <a:rPr lang="pl-PL" sz="2800" dirty="0"/>
              <a:t>🍇</a:t>
            </a:r>
          </a:p>
          <a:p>
            <a:r>
              <a:rPr lang="pl-PL" sz="2800" dirty="0"/>
              <a:t>🍋</a:t>
            </a:r>
          </a:p>
          <a:p>
            <a:r>
              <a:rPr lang="pl-PL" sz="2800" dirty="0"/>
              <a:t>🍐</a:t>
            </a:r>
          </a:p>
          <a:p>
            <a:r>
              <a:rPr lang="pl-PL" sz="2800" dirty="0"/>
              <a:t>🍓</a:t>
            </a:r>
          </a:p>
          <a:p>
            <a:r>
              <a:rPr lang="pl-PL" sz="2800" dirty="0"/>
              <a:t>🍒</a:t>
            </a:r>
          </a:p>
          <a:p>
            <a:r>
              <a:rPr lang="pl-PL" sz="2800" dirty="0"/>
              <a:t>🍌</a:t>
            </a:r>
          </a:p>
        </p:txBody>
      </p:sp>
    </p:spTree>
    <p:extLst>
      <p:ext uri="{BB962C8B-B14F-4D97-AF65-F5344CB8AC3E}">
        <p14:creationId xmlns:p14="http://schemas.microsoft.com/office/powerpoint/2010/main" xmlns="" val="25870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0">
        <p14:prism/>
      </p:transition>
    </mc:Choice>
    <mc:Fallback>
      <p:transition spd="slow" advClick="0" advTm="5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A02A3A-3ED3-42C8-82D9-1484B559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690" y="2408903"/>
            <a:ext cx="1907457" cy="2227673"/>
          </a:xfrm>
        </p:spPr>
        <p:txBody>
          <a:bodyPr>
            <a:normAutofit/>
          </a:bodyPr>
          <a:lstStyle/>
          <a:p>
            <a:r>
              <a:rPr lang="pl-PL" sz="2000" dirty="0"/>
              <a:t>JADŁOSPIS</a:t>
            </a:r>
            <a:br>
              <a:rPr lang="pl-PL" sz="2000" dirty="0"/>
            </a:br>
            <a:r>
              <a:rPr lang="pl-PL" sz="2000" dirty="0"/>
              <a:t> CZĘŚĆ 2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FB1C097F-605D-48B3-AA23-3F2B48007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97500220"/>
              </p:ext>
            </p:extLst>
          </p:nvPr>
        </p:nvGraphicFramePr>
        <p:xfrm>
          <a:off x="0" y="-1"/>
          <a:ext cx="10451690" cy="75767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19074">
                  <a:extLst>
                    <a:ext uri="{9D8B030D-6E8A-4147-A177-3AD203B41FA5}">
                      <a16:colId xmlns:a16="http://schemas.microsoft.com/office/drawing/2014/main" xmlns="" val="94374401"/>
                    </a:ext>
                  </a:extLst>
                </a:gridCol>
                <a:gridCol w="2610872">
                  <a:extLst>
                    <a:ext uri="{9D8B030D-6E8A-4147-A177-3AD203B41FA5}">
                      <a16:colId xmlns:a16="http://schemas.microsoft.com/office/drawing/2014/main" xmlns="" val="2522282525"/>
                    </a:ext>
                  </a:extLst>
                </a:gridCol>
                <a:gridCol w="2610872">
                  <a:extLst>
                    <a:ext uri="{9D8B030D-6E8A-4147-A177-3AD203B41FA5}">
                      <a16:colId xmlns:a16="http://schemas.microsoft.com/office/drawing/2014/main" xmlns="" val="1657605045"/>
                    </a:ext>
                  </a:extLst>
                </a:gridCol>
                <a:gridCol w="2610872">
                  <a:extLst>
                    <a:ext uri="{9D8B030D-6E8A-4147-A177-3AD203B41FA5}">
                      <a16:colId xmlns:a16="http://schemas.microsoft.com/office/drawing/2014/main" xmlns="" val="2837068023"/>
                    </a:ext>
                  </a:extLst>
                </a:gridCol>
              </a:tblGrid>
              <a:tr h="87067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NAZWY POSIŁKÓW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NAZWA JEDZENIA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KALORYCZNOŚĆ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WARTOŚĆ ENERGETYCZNA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6858256"/>
                  </a:ext>
                </a:extLst>
              </a:tr>
              <a:tr h="11512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ŚNIADANIE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 Owsianka z musem, śliwki i winogrona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342kcal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białko – 14g</a:t>
                      </a:r>
                    </a:p>
                    <a:p>
                      <a:pPr algn="ctr"/>
                      <a:r>
                        <a:rPr lang="pl-PL" sz="1600" dirty="0"/>
                        <a:t>węglowodany – 55g</a:t>
                      </a:r>
                    </a:p>
                    <a:p>
                      <a:pPr algn="ctr"/>
                      <a:r>
                        <a:rPr lang="pl-PL" sz="1600" dirty="0"/>
                        <a:t>tłuszcz – 8g</a:t>
                      </a:r>
                    </a:p>
                    <a:p>
                      <a:pPr algn="ctr"/>
                      <a:r>
                        <a:rPr lang="pl-PL" sz="1600" dirty="0"/>
                        <a:t>błonnik – 3g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0885754"/>
                  </a:ext>
                </a:extLst>
              </a:tr>
              <a:tr h="1147328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DRUGIE ŚNIADANIE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Sałatka z kurczaka z brzoskwinią,  papryką, szczypiorkiem i sos czosnkowy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178,86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białko – 11,05g</a:t>
                      </a:r>
                    </a:p>
                    <a:p>
                      <a:pPr algn="ctr"/>
                      <a:r>
                        <a:rPr lang="pl-PL" sz="1600" dirty="0"/>
                        <a:t>węglowodany – 28,51g</a:t>
                      </a:r>
                    </a:p>
                    <a:p>
                      <a:pPr algn="ctr"/>
                      <a:r>
                        <a:rPr lang="pl-PL" sz="1600" dirty="0"/>
                        <a:t>tłuszcz – 4,64g</a:t>
                      </a:r>
                    </a:p>
                    <a:p>
                      <a:pPr algn="ctr"/>
                      <a:r>
                        <a:rPr lang="pl-PL" sz="1600" dirty="0"/>
                        <a:t>błonnik – 5,22g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9272437"/>
                  </a:ext>
                </a:extLst>
              </a:tr>
              <a:tr h="11512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OBIAD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Klopsiki z indyka w sosie pomidorowym z natką pietruszki siekanej,  kuskus izraelski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538,16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39,98g</a:t>
                      </a:r>
                    </a:p>
                    <a:p>
                      <a:pPr algn="ctr"/>
                      <a:r>
                        <a:rPr lang="pl-PL" sz="1600" dirty="0"/>
                        <a:t>węglowodany– 89,93g</a:t>
                      </a:r>
                    </a:p>
                    <a:p>
                      <a:pPr algn="ctr"/>
                      <a:r>
                        <a:rPr lang="pl-PL" sz="1600" dirty="0"/>
                        <a:t>tłuszcz – 6,97g</a:t>
                      </a:r>
                    </a:p>
                    <a:p>
                      <a:pPr algn="ctr"/>
                      <a:r>
                        <a:rPr lang="pl-PL" sz="1600" dirty="0"/>
                        <a:t>błonnik – 4,76g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0176152"/>
                  </a:ext>
                </a:extLst>
              </a:tr>
              <a:tr h="141436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DESER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Jogurt morelowy z czekoladową galaretką i waflem w czekoladzie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676,65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18,86g</a:t>
                      </a:r>
                    </a:p>
                    <a:p>
                      <a:pPr algn="ctr"/>
                      <a:r>
                        <a:rPr lang="pl-PL" sz="1600" dirty="0"/>
                        <a:t>węglowodany– 70,2g</a:t>
                      </a:r>
                    </a:p>
                    <a:p>
                      <a:pPr algn="ctr"/>
                      <a:r>
                        <a:rPr lang="pl-PL" sz="1600" dirty="0"/>
                        <a:t>tłuszcz – 36,14g</a:t>
                      </a:r>
                    </a:p>
                    <a:p>
                      <a:pPr algn="ctr"/>
                      <a:r>
                        <a:rPr lang="pl-PL" sz="1600" dirty="0"/>
                        <a:t>błonnik – 1g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0686740"/>
                  </a:ext>
                </a:extLst>
              </a:tr>
              <a:tr h="1151225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KOLACJA</a:t>
                      </a:r>
                    </a:p>
                    <a:p>
                      <a:pPr algn="ctr"/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Rosół z kuleczkami z indyka i kaszy jęczmiennej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60,57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białko – 6,19g</a:t>
                      </a:r>
                    </a:p>
                    <a:p>
                      <a:pPr algn="ctr"/>
                      <a:r>
                        <a:rPr lang="pl-PL" sz="1600" dirty="0"/>
                        <a:t>węglowodany– 3,24g</a:t>
                      </a:r>
                    </a:p>
                    <a:p>
                      <a:pPr algn="ctr"/>
                      <a:r>
                        <a:rPr lang="pl-PL" sz="1600" dirty="0"/>
                        <a:t>tłuszcz – 2,32g</a:t>
                      </a:r>
                    </a:p>
                    <a:p>
                      <a:pPr algn="ctr"/>
                      <a:r>
                        <a:rPr lang="pl-PL" sz="1600" dirty="0"/>
                        <a:t>błonnik – 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5794102"/>
                  </a:ext>
                </a:extLst>
              </a:tr>
              <a:tr h="690735"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6056652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5482A3E-A07E-42C1-9982-36911AF84C74}"/>
              </a:ext>
            </a:extLst>
          </p:cNvPr>
          <p:cNvSpPr txBox="1"/>
          <p:nvPr/>
        </p:nvSpPr>
        <p:spPr>
          <a:xfrm>
            <a:off x="11688543" y="-380743"/>
            <a:ext cx="768927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🫒</a:t>
            </a:r>
          </a:p>
          <a:p>
            <a:r>
              <a:rPr lang="pl-PL" sz="2800" dirty="0"/>
              <a:t>🫐</a:t>
            </a:r>
          </a:p>
          <a:p>
            <a:r>
              <a:rPr lang="pl-PL" sz="2800" dirty="0"/>
              <a:t>🥭</a:t>
            </a:r>
          </a:p>
          <a:p>
            <a:r>
              <a:rPr lang="pl-PL" sz="2800" dirty="0"/>
              <a:t>🥥</a:t>
            </a:r>
          </a:p>
          <a:p>
            <a:r>
              <a:rPr lang="pl-PL" sz="2800" dirty="0"/>
              <a:t>🍍</a:t>
            </a:r>
          </a:p>
          <a:p>
            <a:r>
              <a:rPr lang="pl-PL" sz="2800" dirty="0"/>
              <a:t>🍉</a:t>
            </a:r>
          </a:p>
          <a:p>
            <a:r>
              <a:rPr lang="pl-PL" sz="2800" dirty="0"/>
              <a:t>🍅</a:t>
            </a:r>
          </a:p>
          <a:p>
            <a:r>
              <a:rPr lang="pl-PL" sz="2800" dirty="0"/>
              <a:t>🍊</a:t>
            </a:r>
          </a:p>
          <a:p>
            <a:r>
              <a:rPr lang="pl-PL" sz="2800" dirty="0"/>
              <a:t>🍈</a:t>
            </a:r>
          </a:p>
          <a:p>
            <a:r>
              <a:rPr lang="pl-PL" sz="2800" dirty="0"/>
              <a:t>🍏</a:t>
            </a:r>
          </a:p>
          <a:p>
            <a:r>
              <a:rPr lang="pl-PL" sz="2800" dirty="0"/>
              <a:t>🥝</a:t>
            </a:r>
          </a:p>
          <a:p>
            <a:r>
              <a:rPr lang="pl-PL" sz="2800" dirty="0"/>
              <a:t>🍇</a:t>
            </a:r>
          </a:p>
          <a:p>
            <a:r>
              <a:rPr lang="pl-PL" sz="2800" dirty="0"/>
              <a:t>🍋</a:t>
            </a:r>
          </a:p>
          <a:p>
            <a:r>
              <a:rPr lang="pl-PL" sz="2800" dirty="0"/>
              <a:t>🍐</a:t>
            </a:r>
          </a:p>
          <a:p>
            <a:r>
              <a:rPr lang="pl-PL" sz="2800" dirty="0"/>
              <a:t>🍓</a:t>
            </a:r>
          </a:p>
          <a:p>
            <a:r>
              <a:rPr lang="pl-PL" sz="2800" dirty="0"/>
              <a:t>🍒</a:t>
            </a:r>
          </a:p>
          <a:p>
            <a:r>
              <a:rPr lang="pl-PL" sz="2800" dirty="0"/>
              <a:t>🍌</a:t>
            </a:r>
          </a:p>
        </p:txBody>
      </p:sp>
      <p:pic>
        <p:nvPicPr>
          <p:cNvPr id="3" name="sunshine-jaunt-163686 (1)">
            <a:hlinkClick r:id="" action="ppaction://media"/>
            <a:extLst>
              <a:ext uri="{FF2B5EF4-FFF2-40B4-BE49-F238E27FC236}">
                <a16:creationId xmlns:a16="http://schemas.microsoft.com/office/drawing/2014/main" xmlns="" id="{91CE49E7-80F4-44DD-87D3-B0520BFD9E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236853" y="5346504"/>
            <a:ext cx="862108" cy="8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706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0">
        <p14:prism/>
      </p:transition>
    </mc:Choice>
    <mc:Fallback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D49A0E-32F7-441B-B3BC-6FB7F677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974" y="167775"/>
            <a:ext cx="5877232" cy="1306359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latin typeface="Bodoni MT" panose="02070603080606020203" pitchFamily="18" charset="0"/>
              </a:rPr>
              <a:t>NAPOJE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D3F15A0D-27D7-45E8-AAA9-BCFD5A222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84332799"/>
              </p:ext>
            </p:extLst>
          </p:nvPr>
        </p:nvGraphicFramePr>
        <p:xfrm>
          <a:off x="476865" y="1415385"/>
          <a:ext cx="11238270" cy="527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045">
                  <a:extLst>
                    <a:ext uri="{9D8B030D-6E8A-4147-A177-3AD203B41FA5}">
                      <a16:colId xmlns:a16="http://schemas.microsoft.com/office/drawing/2014/main" xmlns="" val="2741484518"/>
                    </a:ext>
                  </a:extLst>
                </a:gridCol>
                <a:gridCol w="1873045">
                  <a:extLst>
                    <a:ext uri="{9D8B030D-6E8A-4147-A177-3AD203B41FA5}">
                      <a16:colId xmlns:a16="http://schemas.microsoft.com/office/drawing/2014/main" xmlns="" val="1788729257"/>
                    </a:ext>
                  </a:extLst>
                </a:gridCol>
                <a:gridCol w="1873045">
                  <a:extLst>
                    <a:ext uri="{9D8B030D-6E8A-4147-A177-3AD203B41FA5}">
                      <a16:colId xmlns:a16="http://schemas.microsoft.com/office/drawing/2014/main" xmlns="" val="3088894459"/>
                    </a:ext>
                  </a:extLst>
                </a:gridCol>
                <a:gridCol w="1873045">
                  <a:extLst>
                    <a:ext uri="{9D8B030D-6E8A-4147-A177-3AD203B41FA5}">
                      <a16:colId xmlns:a16="http://schemas.microsoft.com/office/drawing/2014/main" xmlns="" val="3572971518"/>
                    </a:ext>
                  </a:extLst>
                </a:gridCol>
                <a:gridCol w="1873045">
                  <a:extLst>
                    <a:ext uri="{9D8B030D-6E8A-4147-A177-3AD203B41FA5}">
                      <a16:colId xmlns:a16="http://schemas.microsoft.com/office/drawing/2014/main" xmlns="" val="3180324997"/>
                    </a:ext>
                  </a:extLst>
                </a:gridCol>
                <a:gridCol w="1873045">
                  <a:extLst>
                    <a:ext uri="{9D8B030D-6E8A-4147-A177-3AD203B41FA5}">
                      <a16:colId xmlns:a16="http://schemas.microsoft.com/office/drawing/2014/main" xmlns="" val="3516845307"/>
                    </a:ext>
                  </a:extLst>
                </a:gridCol>
              </a:tblGrid>
              <a:tr h="843502">
                <a:tc>
                  <a:txBody>
                    <a:bodyPr/>
                    <a:lstStyle/>
                    <a:p>
                      <a:r>
                        <a:rPr lang="pl-PL" dirty="0"/>
                        <a:t>NAZWA NAPOJU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KALORYCZNOŚĆ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BIAŁKO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WĘGLOWODANY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TŁUSZCZE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BŁONNIK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6976234"/>
                  </a:ext>
                </a:extLst>
              </a:tr>
              <a:tr h="658402">
                <a:tc>
                  <a:txBody>
                    <a:bodyPr/>
                    <a:lstStyle/>
                    <a:p>
                      <a:r>
                        <a:rPr lang="pl-PL" dirty="0"/>
                        <a:t>Mrożona herbata korzenna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9,64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0,30g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2,45g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0,16g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0,90g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6710896"/>
                  </a:ext>
                </a:extLst>
              </a:tr>
              <a:tr h="940574">
                <a:tc>
                  <a:txBody>
                    <a:bodyPr/>
                    <a:lstStyle/>
                    <a:p>
                      <a:r>
                        <a:rPr lang="pl-PL" dirty="0"/>
                        <a:t>Koktajl bananowy z kawą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94,48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0,82g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22,26g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0,52g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1,18g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2319112"/>
                  </a:ext>
                </a:extLst>
              </a:tr>
              <a:tr h="940574">
                <a:tc>
                  <a:txBody>
                    <a:bodyPr/>
                    <a:lstStyle/>
                    <a:p>
                      <a:r>
                        <a:rPr lang="pl-PL" dirty="0"/>
                        <a:t>Kakao rozpuszczalne, z witaminami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404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3,80g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89,80g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3,10g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3194711"/>
                  </a:ext>
                </a:extLst>
              </a:tr>
              <a:tr h="488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err="1"/>
                        <a:t>Milkshake</a:t>
                      </a:r>
                      <a:r>
                        <a:rPr lang="pl-PL" dirty="0"/>
                        <a:t> waniliowy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116,10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3,11g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12,43g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6,01g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008838"/>
                  </a:ext>
                </a:extLst>
              </a:tr>
              <a:tr h="488694">
                <a:tc>
                  <a:txBody>
                    <a:bodyPr/>
                    <a:lstStyle/>
                    <a:p>
                      <a:r>
                        <a:rPr lang="pl-PL" dirty="0"/>
                        <a:t>Lemoniada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24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5,80g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9562016"/>
                  </a:ext>
                </a:extLst>
              </a:tr>
              <a:tr h="488694">
                <a:tc>
                  <a:txBody>
                    <a:bodyPr/>
                    <a:lstStyle/>
                    <a:p>
                      <a:r>
                        <a:rPr lang="pl-PL" dirty="0"/>
                        <a:t>Woda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5791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8101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40000">
        <p14:prism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DDF8E9-A606-4FF6-AD72-8500B83C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9254612" y="1808673"/>
            <a:ext cx="3016045" cy="1738312"/>
          </a:xfrm>
        </p:spPr>
        <p:txBody>
          <a:bodyPr/>
          <a:lstStyle/>
          <a:p>
            <a:pPr algn="ctr"/>
            <a:r>
              <a:rPr lang="pl-PL" dirty="0"/>
              <a:t>ZAMIANA </a:t>
            </a:r>
            <a:br>
              <a:rPr lang="pl-PL" dirty="0"/>
            </a:br>
            <a:r>
              <a:rPr lang="pl-PL" dirty="0"/>
              <a:t>JEDNOSTEK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xmlns="" id="{B6FC7A51-40D8-4032-9712-A689E311B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09183847"/>
              </p:ext>
            </p:extLst>
          </p:nvPr>
        </p:nvGraphicFramePr>
        <p:xfrm>
          <a:off x="-76201" y="-1"/>
          <a:ext cx="9124335" cy="68580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1445">
                  <a:extLst>
                    <a:ext uri="{9D8B030D-6E8A-4147-A177-3AD203B41FA5}">
                      <a16:colId xmlns:a16="http://schemas.microsoft.com/office/drawing/2014/main" xmlns="" val="262587394"/>
                    </a:ext>
                  </a:extLst>
                </a:gridCol>
                <a:gridCol w="3041445">
                  <a:extLst>
                    <a:ext uri="{9D8B030D-6E8A-4147-A177-3AD203B41FA5}">
                      <a16:colId xmlns:a16="http://schemas.microsoft.com/office/drawing/2014/main" xmlns="" val="3399594924"/>
                    </a:ext>
                  </a:extLst>
                </a:gridCol>
                <a:gridCol w="3041445">
                  <a:extLst>
                    <a:ext uri="{9D8B030D-6E8A-4147-A177-3AD203B41FA5}">
                      <a16:colId xmlns:a16="http://schemas.microsoft.com/office/drawing/2014/main" xmlns="" val="1289708742"/>
                    </a:ext>
                  </a:extLst>
                </a:gridCol>
              </a:tblGrid>
              <a:tr h="375781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NAZWA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KILOKALORIE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KILODŻULE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9039560"/>
                  </a:ext>
                </a:extLst>
              </a:tr>
              <a:tr h="657617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Jajecznica z szynką wołową i szczypiorkiem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123,13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515,520 684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41396915"/>
                  </a:ext>
                </a:extLst>
              </a:tr>
              <a:tr h="657617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Grzanki z pieczywa tostowego pełnoziarnistego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262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1 096,941 6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01492485"/>
                  </a:ext>
                </a:extLst>
              </a:tr>
              <a:tr h="657617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Kotlet schabowy z ziemniaki</a:t>
                      </a:r>
                    </a:p>
                    <a:p>
                      <a:pPr algn="l"/>
                      <a:r>
                        <a:rPr lang="pl-PL" dirty="0"/>
                        <a:t>I mizerią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341,5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     1 429,792 2 </a:t>
                      </a:r>
                      <a:r>
                        <a:rPr lang="pl-PL" dirty="0" err="1"/>
                        <a:t>kJ</a:t>
                      </a:r>
                      <a:r>
                        <a:rPr lang="pl-PL" dirty="0"/>
                        <a:t>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98198485"/>
                  </a:ext>
                </a:extLst>
              </a:tr>
              <a:tr h="375781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Jagodzianka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316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1 323,028 8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9205253"/>
                  </a:ext>
                </a:extLst>
              </a:tr>
              <a:tr h="657617"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Owsianka 1,5% z truskawkami i migdałami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89,66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375,388 488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1843938"/>
                  </a:ext>
                </a:extLst>
              </a:tr>
              <a:tr h="594986">
                <a:tc>
                  <a:txBody>
                    <a:bodyPr/>
                    <a:lstStyle/>
                    <a:p>
                      <a:pPr algn="l"/>
                      <a:r>
                        <a:rPr lang="pl-PL" sz="1600" dirty="0"/>
                        <a:t> Owsianka z musem, śliwki i winogrona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342kcal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1 431,885 6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21103724"/>
                  </a:ext>
                </a:extLst>
              </a:tr>
              <a:tr h="845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Sałatka z kurczaka z brzoskwinią,  papryką, szczypiorkiem i sos czosnkowy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178,86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748,851 048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7189470"/>
                  </a:ext>
                </a:extLst>
              </a:tr>
              <a:tr h="845507">
                <a:tc>
                  <a:txBody>
                    <a:bodyPr/>
                    <a:lstStyle/>
                    <a:p>
                      <a:pPr algn="l"/>
                      <a:r>
                        <a:rPr lang="pl-PL" sz="1600" dirty="0"/>
                        <a:t>Klopsiki z indyka w sosie pomidorowym z natką pietruszki siekanej,  kuskus izraelski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538,16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2 253,168 288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0974187"/>
                  </a:ext>
                </a:extLst>
              </a:tr>
              <a:tr h="594986">
                <a:tc>
                  <a:txBody>
                    <a:bodyPr/>
                    <a:lstStyle/>
                    <a:p>
                      <a:pPr algn="l"/>
                      <a:r>
                        <a:rPr lang="pl-PL" sz="1600" dirty="0"/>
                        <a:t>Jogurt morelowy z czekoladową galaretką i waflem w czekoladzie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676,65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2 832,998 22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3309036"/>
                  </a:ext>
                </a:extLst>
              </a:tr>
              <a:tr h="594986">
                <a:tc>
                  <a:txBody>
                    <a:bodyPr/>
                    <a:lstStyle/>
                    <a:p>
                      <a:pPr algn="l"/>
                      <a:r>
                        <a:rPr lang="pl-PL" sz="1600" dirty="0"/>
                        <a:t>Rosół z kuleczkami z indyka i kaszy jęczmiennej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60,57 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253,594 476 </a:t>
                      </a:r>
                      <a:r>
                        <a:rPr lang="pl-PL" dirty="0" err="1"/>
                        <a:t>kJ</a:t>
                      </a:r>
                      <a:endParaRPr lang="pl-P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85379140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4ABBABB-FA2E-4CC8-B333-F4F7BBB39EB8}"/>
              </a:ext>
            </a:extLst>
          </p:cNvPr>
          <p:cNvSpPr txBox="1"/>
          <p:nvPr/>
        </p:nvSpPr>
        <p:spPr>
          <a:xfrm>
            <a:off x="9952703" y="4151360"/>
            <a:ext cx="1542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1kcal=4,18 </a:t>
            </a:r>
            <a:r>
              <a:rPr lang="pl-PL" dirty="0" err="1"/>
              <a:t>kJ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6450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0000">
        <p14:prism/>
      </p:transition>
    </mc:Choice>
    <mc:Fallback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4|0.9|0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991</Words>
  <Application>Microsoft Office PowerPoint</Application>
  <PresentationFormat>Niestandardowy</PresentationFormat>
  <Paragraphs>382</Paragraphs>
  <Slides>22</Slides>
  <Notes>3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Matematyczna strona diety nastolatka - Czy warto liczyć kalorie?</vt:lpstr>
      <vt:lpstr>Cele określające istotę planowanego do realizacji Indywidualnego planu rozwoju edukacyjnego:</vt:lpstr>
      <vt:lpstr>Opis działań, które   podjęłam w kierunku osiągnięcia celów w poszczególnych miesiącach</vt:lpstr>
      <vt:lpstr>Zastosowanie matematyki w planowaniu jadłospisu:</vt:lpstr>
      <vt:lpstr>Najczęściej spożywane produkty  przez nastolatków:</vt:lpstr>
      <vt:lpstr>JADŁOSPIS  CZĘŚĆ 1</vt:lpstr>
      <vt:lpstr>JADŁOSPIS  CZĘŚĆ 2</vt:lpstr>
      <vt:lpstr>NAPOJE</vt:lpstr>
      <vt:lpstr>ZAMIANA  JEDNOSTEK</vt:lpstr>
      <vt:lpstr>Slajd 10</vt:lpstr>
      <vt:lpstr>Maasdamer ser bez laktozy </vt:lpstr>
      <vt:lpstr>60 kcal=249 kJ</vt:lpstr>
      <vt:lpstr>545 kcal=2273 kJ</vt:lpstr>
      <vt:lpstr>Diamant Cukier biały 1 kg</vt:lpstr>
      <vt:lpstr>Serek homogenizowany Danio</vt:lpstr>
      <vt:lpstr>ILE KALORII SPALA SIĘ PO RÓŻNYCH AKTYWNOŚCIACH FIZYCZNYCH?</vt:lpstr>
      <vt:lpstr>1h jazdy na rowerze spala od 400kcal do 500kcal</vt:lpstr>
      <vt:lpstr>1h biegania tempem  6:00/km spala 600kcal</vt:lpstr>
      <vt:lpstr>30 minut jazdy na rolkach w stałym tempie spala 300 kcal</vt:lpstr>
      <vt:lpstr>1h pływania spala ok. 500 kcal</vt:lpstr>
      <vt:lpstr>3 minuty skakania  na skakance spalają  300 kcal do 400 kcal</vt:lpstr>
      <vt:lpstr>1h treningu na trampolinach  spala ok. 1000 kcal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Matematyczna strona diety nastolatka - Czy warto liczyć kalorie?</dc:title>
  <dc:creator>Julita Archanowicz</dc:creator>
  <cp:lastModifiedBy>Użytkownik systemu Windows</cp:lastModifiedBy>
  <cp:revision>64</cp:revision>
  <dcterms:created xsi:type="dcterms:W3CDTF">2023-08-26T10:31:44Z</dcterms:created>
  <dcterms:modified xsi:type="dcterms:W3CDTF">2023-09-14T09:10:42Z</dcterms:modified>
</cp:coreProperties>
</file>