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0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71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  <p:sldId id="270" r:id="rId16"/>
    <p:sldId id="272" r:id="rId17"/>
    <p:sldId id="273" r:id="rId18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624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9AA35B4-0557-434C-BDA0-7DE3565E6990}" type="datetimeFigureOut">
              <a:rPr lang="sk-SK"/>
              <a:pPr>
                <a:defRPr/>
              </a:pPr>
              <a:t>28. 4. 2013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 smtClean="0"/>
              <a:t>Kliknite sem a upravte štýly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  <a:endParaRPr lang="sk-SK" noProof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774884D-863D-491B-9B08-F109036B38A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78057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smtClean="0"/>
          </a:p>
        </p:txBody>
      </p:sp>
      <p:sp>
        <p:nvSpPr>
          <p:cNvPr id="13316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91F4A2-1F78-470D-84F4-978174A3257F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dirty="0" smtClean="0"/>
          </a:p>
        </p:txBody>
      </p:sp>
      <p:sp>
        <p:nvSpPr>
          <p:cNvPr id="15364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609435-D8BD-490E-AE46-FB8741BD946F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smtClean="0"/>
          </a:p>
        </p:txBody>
      </p:sp>
      <p:sp>
        <p:nvSpPr>
          <p:cNvPr id="16388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A7DBFF-F90F-4790-B475-C544838BAF3B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smtClean="0"/>
          </a:p>
        </p:txBody>
      </p:sp>
      <p:sp>
        <p:nvSpPr>
          <p:cNvPr id="17412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20701E-1386-4E0D-96B2-72FCE73898E2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4884D-863D-491B-9B08-F109036B38A3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8845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FC121B-5D0C-4DA8-A335-3E1111C0EFD8}" type="datetimeFigureOut">
              <a:rPr lang="sk-SK" smtClean="0"/>
              <a:pPr>
                <a:defRPr/>
              </a:pPr>
              <a:t>28. 4. 2013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D9A98C-37D2-4F3A-9D59-CF70E621691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7770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4AF93F-7B83-4207-9687-208726BD17ED}" type="datetimeFigureOut">
              <a:rPr lang="sk-SK" smtClean="0"/>
              <a:pPr>
                <a:defRPr/>
              </a:pPr>
              <a:t>28. 4. 2013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E80D3-058E-4900-9D6D-D66FD955254A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349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673E50-11E1-4966-A33B-F41BEB6BD676}" type="datetimeFigureOut">
              <a:rPr lang="sk-SK" smtClean="0"/>
              <a:pPr>
                <a:defRPr/>
              </a:pPr>
              <a:t>28. 4. 2013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E46B9E-B773-4389-885A-C031A901FB91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4743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4EBF55-A294-4272-BD74-4965DFD8FD0A}" type="datetimeFigureOut">
              <a:rPr lang="sk-SK" smtClean="0"/>
              <a:pPr>
                <a:defRPr/>
              </a:pPr>
              <a:t>28. 4. 2013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CA246-8587-4B36-8559-4BEFEEF36D1A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1251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BF6B27-C7ED-4924-91C7-89D00D02ED90}" type="datetimeFigureOut">
              <a:rPr lang="sk-SK" smtClean="0"/>
              <a:pPr>
                <a:defRPr/>
              </a:pPr>
              <a:t>28. 4. 2013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84A93A-1810-4E5D-834B-87064CDE826D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1351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6A4FEC-F2BE-4F14-98E4-F4046E444A20}" type="datetimeFigureOut">
              <a:rPr lang="sk-SK" smtClean="0"/>
              <a:pPr>
                <a:defRPr/>
              </a:pPr>
              <a:t>28. 4. 2013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0BF9D-FA11-427C-B873-3221F67A06C7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524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224CB-DAD1-47F3-8042-1E368CB0BCBE}" type="datetimeFigureOut">
              <a:rPr lang="sk-SK" smtClean="0"/>
              <a:pPr>
                <a:defRPr/>
              </a:pPr>
              <a:t>28. 4. 2013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BC4C72-3074-4323-A2EC-09839F84D988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1884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309D7E-1477-4BC9-8342-6C8F27DF61E0}" type="datetimeFigureOut">
              <a:rPr lang="sk-SK" smtClean="0"/>
              <a:pPr>
                <a:defRPr/>
              </a:pPr>
              <a:t>28. 4. 2013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9A9476-A178-4563-BB86-2EBB63980636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5613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B61E23-3653-4D43-8FF2-39547316A729}" type="datetimeFigureOut">
              <a:rPr lang="sk-SK" smtClean="0"/>
              <a:pPr>
                <a:defRPr/>
              </a:pPr>
              <a:t>28. 4. 2013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4A232A-0B5F-4FE6-81D9-7327C301329A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633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1840BB-D9F9-4762-A9E0-B58CF695A847}" type="datetimeFigureOut">
              <a:rPr lang="sk-SK" smtClean="0"/>
              <a:pPr>
                <a:defRPr/>
              </a:pPr>
              <a:t>28. 4. 2013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D17A83-0060-4514-B8F2-C6BA5FDA2CAA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437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31F4E4-344F-4871-B0CB-FE6AE5000310}" type="datetimeFigureOut">
              <a:rPr lang="sk-SK" smtClean="0"/>
              <a:pPr>
                <a:defRPr/>
              </a:pPr>
              <a:t>28. 4. 2013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1CF2A-B670-4C08-8EC5-101A53341E70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2518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ADD7C47-6FC2-48C0-9B76-5B0EADFA2004}" type="datetimeFigureOut">
              <a:rPr lang="sk-SK" smtClean="0"/>
              <a:pPr>
                <a:defRPr/>
              </a:pPr>
              <a:t>28. 4. 2013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64158B-B20B-4B39-87B6-FCE1A98E77F9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072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5776" y="1196752"/>
            <a:ext cx="7903840" cy="1596008"/>
          </a:xfr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sk-SK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Kvet</a:t>
            </a:r>
            <a:endParaRPr lang="sk-SK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1" name="Podnadpis 2"/>
          <p:cNvSpPr>
            <a:spLocks noGrp="1"/>
          </p:cNvSpPr>
          <p:nvPr>
            <p:ph type="subTitle" idx="1"/>
          </p:nvPr>
        </p:nvSpPr>
        <p:spPr>
          <a:xfrm>
            <a:off x="3354388" y="4572000"/>
            <a:ext cx="5114925" cy="1449288"/>
          </a:xfrm>
        </p:spPr>
        <p:txBody>
          <a:bodyPr>
            <a:normAutofit fontScale="92500"/>
          </a:bodyPr>
          <a:lstStyle/>
          <a:p>
            <a:pPr algn="just"/>
            <a:r>
              <a:rPr lang="sk-SK" dirty="0" smtClean="0"/>
              <a:t>             </a:t>
            </a:r>
            <a:r>
              <a:rPr lang="sk-SK" dirty="0" smtClean="0">
                <a:solidFill>
                  <a:schemeClr val="tx1"/>
                </a:solidFill>
              </a:rPr>
              <a:t>Ing. Marta Lazúrová</a:t>
            </a:r>
          </a:p>
          <a:p>
            <a:pPr algn="just"/>
            <a:r>
              <a:rPr lang="sk-SK" dirty="0" smtClean="0">
                <a:solidFill>
                  <a:schemeClr val="tx1"/>
                </a:solidFill>
              </a:rPr>
              <a:t>ZŠ sv. Don </a:t>
            </a:r>
            <a:r>
              <a:rPr lang="sk-SK" dirty="0" err="1" smtClean="0">
                <a:solidFill>
                  <a:schemeClr val="tx1"/>
                </a:solidFill>
              </a:rPr>
              <a:t>Bosca</a:t>
            </a:r>
            <a:r>
              <a:rPr lang="sk-SK" dirty="0" smtClean="0">
                <a:solidFill>
                  <a:schemeClr val="tx1"/>
                </a:solidFill>
              </a:rPr>
              <a:t> Zlaté Moravce</a:t>
            </a:r>
            <a:endParaRPr lang="sk-SK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>
                <a:latin typeface="+mn-lt"/>
              </a:rPr>
              <a:t>Početnosť  kvetu</a:t>
            </a:r>
            <a:endParaRPr lang="sk-SK" dirty="0" smtClean="0">
              <a:latin typeface="+mn-lt"/>
            </a:endParaRPr>
          </a:p>
        </p:txBody>
      </p:sp>
      <p:sp>
        <p:nvSpPr>
          <p:cNvPr id="41987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sk-SK" smtClean="0"/>
              <a:t>Podľa počtu kvetu v jednom kruhu okolo kvetného lôžka poznáme kvety:</a:t>
            </a:r>
          </a:p>
        </p:txBody>
      </p:sp>
      <p:pic>
        <p:nvPicPr>
          <p:cNvPr id="41988" name="Picture 4" descr="trojpočetný kv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924175"/>
            <a:ext cx="2019300" cy="2266950"/>
          </a:xfrm>
          <a:prstGeom prst="rect">
            <a:avLst/>
          </a:prstGeom>
          <a:noFill/>
        </p:spPr>
      </p:pic>
      <p:pic>
        <p:nvPicPr>
          <p:cNvPr id="41989" name="Picture 5" descr="štvorpoč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75" y="2852738"/>
            <a:ext cx="1847850" cy="2466975"/>
          </a:xfrm>
          <a:prstGeom prst="rect">
            <a:avLst/>
          </a:prstGeom>
          <a:noFill/>
        </p:spPr>
      </p:pic>
      <p:pic>
        <p:nvPicPr>
          <p:cNvPr id="41990" name="Picture 6" descr="šesťpoče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388" y="2708275"/>
            <a:ext cx="1743075" cy="2619375"/>
          </a:xfrm>
          <a:prstGeom prst="rect">
            <a:avLst/>
          </a:prstGeom>
          <a:noFill/>
        </p:spPr>
      </p:pic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68877" y="5734050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dirty="0">
                <a:latin typeface="+mn-lt"/>
              </a:rPr>
              <a:t>trojpočetné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2555875" y="5734050"/>
            <a:ext cx="194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dirty="0">
                <a:latin typeface="+mn-lt"/>
              </a:rPr>
              <a:t>štvorpočetné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6986769" y="5673725"/>
            <a:ext cx="2087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dirty="0">
                <a:latin typeface="+mn-lt"/>
              </a:rPr>
              <a:t>šesťpočetné</a:t>
            </a:r>
          </a:p>
        </p:txBody>
      </p:sp>
      <p:pic>
        <p:nvPicPr>
          <p:cNvPr id="41994" name="Picture 10" descr="päťpočetné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429000"/>
            <a:ext cx="2438400" cy="1828800"/>
          </a:xfrm>
          <a:prstGeom prst="rect">
            <a:avLst/>
          </a:prstGeom>
          <a:noFill/>
        </p:spPr>
      </p:pic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4859338" y="5734050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dirty="0">
                <a:latin typeface="+mn-lt"/>
              </a:rPr>
              <a:t>päťpočetné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 build="p"/>
      <p:bldP spid="41991" grpId="0"/>
      <p:bldP spid="41992" grpId="0"/>
      <p:bldP spid="41993" grpId="0"/>
      <p:bldP spid="419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+mn-lt"/>
              </a:rPr>
              <a:t>Typy</a:t>
            </a:r>
            <a:r>
              <a:rPr lang="sk-SK" dirty="0" smtClean="0">
                <a:latin typeface="Arial" charset="0"/>
              </a:rPr>
              <a:t> súkvetí</a:t>
            </a:r>
          </a:p>
        </p:txBody>
      </p:sp>
      <p:sp>
        <p:nvSpPr>
          <p:cNvPr id="4301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sk-SK" dirty="0" smtClean="0"/>
              <a:t>Kvety- vyrastajú jednotlivo alebo vytvárajú skupiny kvetov- súkvetia.</a:t>
            </a:r>
          </a:p>
        </p:txBody>
      </p:sp>
      <p:pic>
        <p:nvPicPr>
          <p:cNvPr id="43012" name="Picture 4" descr="hlavka ubor"/>
          <p:cNvPicPr>
            <a:picLocks noChangeAspect="1" noChangeArrowheads="1"/>
          </p:cNvPicPr>
          <p:nvPr/>
        </p:nvPicPr>
        <p:blipFill>
          <a:blip r:embed="rId2"/>
          <a:srcRect l="30156"/>
          <a:stretch>
            <a:fillRect/>
          </a:stretch>
        </p:blipFill>
        <p:spPr bwMode="auto">
          <a:xfrm>
            <a:off x="611188" y="2781300"/>
            <a:ext cx="1668462" cy="1295400"/>
          </a:xfrm>
          <a:prstGeom prst="rect">
            <a:avLst/>
          </a:prstGeom>
          <a:noFill/>
        </p:spPr>
      </p:pic>
      <p:pic>
        <p:nvPicPr>
          <p:cNvPr id="43013" name="Picture 5" descr="jahň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6414" y="2755661"/>
            <a:ext cx="400050" cy="1254125"/>
          </a:xfrm>
          <a:prstGeom prst="rect">
            <a:avLst/>
          </a:prstGeom>
          <a:noFill/>
        </p:spPr>
      </p:pic>
      <p:pic>
        <p:nvPicPr>
          <p:cNvPr id="43014" name="Picture 6" descr="kl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3339" y="2733417"/>
            <a:ext cx="584200" cy="1384300"/>
          </a:xfrm>
          <a:prstGeom prst="rect">
            <a:avLst/>
          </a:prstGeom>
          <a:noFill/>
        </p:spPr>
      </p:pic>
      <p:pic>
        <p:nvPicPr>
          <p:cNvPr id="43015" name="Picture 7" descr="okolí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4239" y="2924175"/>
            <a:ext cx="1076325" cy="990600"/>
          </a:xfrm>
          <a:prstGeom prst="rect">
            <a:avLst/>
          </a:prstGeom>
          <a:noFill/>
        </p:spPr>
      </p:pic>
      <p:pic>
        <p:nvPicPr>
          <p:cNvPr id="43016" name="Picture 8" descr="strape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01584" y="2863610"/>
            <a:ext cx="466725" cy="1038225"/>
          </a:xfrm>
          <a:prstGeom prst="rect">
            <a:avLst/>
          </a:prstGeom>
          <a:noFill/>
        </p:spPr>
      </p:pic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250825" y="4221163"/>
            <a:ext cx="237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dirty="0"/>
              <a:t>hlávka    </a:t>
            </a:r>
            <a:r>
              <a:rPr lang="sk-SK" sz="2400" dirty="0" smtClean="0"/>
              <a:t>   </a:t>
            </a:r>
            <a:r>
              <a:rPr lang="sk-SK" sz="2400" dirty="0" smtClean="0">
                <a:latin typeface="+mj-lt"/>
              </a:rPr>
              <a:t>úbor</a:t>
            </a:r>
            <a:endParaRPr lang="sk-SK" sz="2400" dirty="0">
              <a:latin typeface="+mj-lt"/>
            </a:endParaRP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2690813" y="4178119"/>
            <a:ext cx="1441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dirty="0" smtClean="0">
                <a:latin typeface="+mn-lt"/>
              </a:rPr>
              <a:t>   jahňada</a:t>
            </a:r>
            <a:endParaRPr lang="sk-SK" sz="2400" dirty="0">
              <a:latin typeface="+mn-lt"/>
            </a:endParaRP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4717256" y="4184289"/>
            <a:ext cx="865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dirty="0">
                <a:latin typeface="+mn-lt"/>
              </a:rPr>
              <a:t>k</a:t>
            </a:r>
            <a:r>
              <a:rPr lang="sk-SK" sz="2400" dirty="0" smtClean="0">
                <a:latin typeface="+mn-lt"/>
              </a:rPr>
              <a:t>las   </a:t>
            </a:r>
            <a:endParaRPr lang="sk-SK" sz="2400" dirty="0">
              <a:latin typeface="+mn-lt"/>
            </a:endParaRP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5795963" y="4221163"/>
            <a:ext cx="1296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dirty="0" smtClean="0">
                <a:latin typeface="+mn-lt"/>
              </a:rPr>
              <a:t>   okolík</a:t>
            </a:r>
            <a:endParaRPr lang="sk-SK" sz="2400" dirty="0">
              <a:latin typeface="+mn-lt"/>
            </a:endParaRP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7380288" y="4149725"/>
            <a:ext cx="1223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dirty="0">
                <a:latin typeface="+mn-lt"/>
              </a:rPr>
              <a:t>strapec</a:t>
            </a:r>
          </a:p>
        </p:txBody>
      </p:sp>
      <p:pic>
        <p:nvPicPr>
          <p:cNvPr id="43022" name="Picture 14" descr="hlavka fotogr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4868863"/>
            <a:ext cx="1152525" cy="1533525"/>
          </a:xfrm>
          <a:prstGeom prst="rect">
            <a:avLst/>
          </a:prstGeom>
          <a:noFill/>
        </p:spPr>
      </p:pic>
      <p:pic>
        <p:nvPicPr>
          <p:cNvPr id="43023" name="Picture 15" descr="ubor fotog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47813" y="4868863"/>
            <a:ext cx="1143000" cy="1574800"/>
          </a:xfrm>
          <a:prstGeom prst="rect">
            <a:avLst/>
          </a:prstGeom>
          <a:noFill/>
        </p:spPr>
      </p:pic>
      <p:pic>
        <p:nvPicPr>
          <p:cNvPr id="43024" name="Picture 16" descr="jahnada f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213" y="4652963"/>
            <a:ext cx="1368425" cy="1865312"/>
          </a:xfrm>
          <a:prstGeom prst="rect">
            <a:avLst/>
          </a:prstGeom>
          <a:noFill/>
        </p:spPr>
      </p:pic>
      <p:pic>
        <p:nvPicPr>
          <p:cNvPr id="43027" name="Picture 19" descr="str fot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08850" y="4581525"/>
            <a:ext cx="1444625" cy="1820863"/>
          </a:xfrm>
          <a:prstGeom prst="rect">
            <a:avLst/>
          </a:prstGeom>
          <a:noFill/>
        </p:spPr>
      </p:pic>
      <p:pic>
        <p:nvPicPr>
          <p:cNvPr id="43030" name="Picture 2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56100" y="4641489"/>
            <a:ext cx="1439863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31" name="Picture 2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940425" y="4724400"/>
            <a:ext cx="1235075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33" name="Text Box 25"/>
          <p:cNvSpPr txBox="1">
            <a:spLocks noChangeArrowheads="1"/>
          </p:cNvSpPr>
          <p:nvPr/>
        </p:nvSpPr>
        <p:spPr bwMode="auto">
          <a:xfrm>
            <a:off x="8388350" y="5938838"/>
            <a:ext cx="7556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1000" dirty="0" smtClean="0"/>
              <a:t>H</a:t>
            </a:r>
            <a:endParaRPr lang="sk-SK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1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90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1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30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 build="p"/>
      <p:bldP spid="43017" grpId="0"/>
      <p:bldP spid="43018" grpId="0"/>
      <p:bldP spid="43019" grpId="0"/>
      <p:bldP spid="43020" grpId="0"/>
      <p:bldP spid="430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Obojpohlavný   kvet</a:t>
            </a:r>
            <a:endParaRPr lang="sk-SK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212" y="1628800"/>
            <a:ext cx="3486650" cy="227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 smtClean="0"/>
          </a:p>
          <a:p>
            <a:r>
              <a:rPr lang="sk-SK" dirty="0"/>
              <a:t>m</a:t>
            </a:r>
            <a:r>
              <a:rPr lang="sk-SK" dirty="0" smtClean="0"/>
              <a:t>á samčie aj samičie pohlavné orgány  - tyčinky aj piestik</a:t>
            </a:r>
            <a:endParaRPr lang="sk-SK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01008"/>
            <a:ext cx="3220723" cy="262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096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Jednopohlavný  kvet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 smtClean="0"/>
              <a:t>Jednopohlavné kvety samičie</a:t>
            </a:r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r>
              <a:rPr lang="sk-SK" dirty="0" smtClean="0"/>
              <a:t>Jednopohlavné kvety samčie</a:t>
            </a:r>
          </a:p>
          <a:p>
            <a:endParaRPr lang="sk-SK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2700443" cy="229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84984"/>
            <a:ext cx="2203024" cy="331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275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Jednodomá  rastlina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Na jednom jedincovi sú </a:t>
            </a:r>
          </a:p>
          <a:p>
            <a:r>
              <a:rPr lang="sk-SK" dirty="0" smtClean="0"/>
              <a:t>aj samčie kvety </a:t>
            </a:r>
          </a:p>
          <a:p>
            <a:endParaRPr lang="sk-SK" dirty="0"/>
          </a:p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aj samičie kvety </a:t>
            </a:r>
          </a:p>
          <a:p>
            <a:endParaRPr lang="sk-SK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02" y="1337234"/>
            <a:ext cx="3264663" cy="246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94435"/>
            <a:ext cx="3287665" cy="267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392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Dvojdomá  rastlina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 smtClean="0"/>
              <a:t>na jednom jedincovi sú len samčie kvety </a:t>
            </a:r>
          </a:p>
          <a:p>
            <a:endParaRPr lang="sk-SK" dirty="0"/>
          </a:p>
          <a:p>
            <a:endParaRPr lang="sk-SK" dirty="0" smtClean="0"/>
          </a:p>
          <a:p>
            <a:r>
              <a:rPr lang="sk-SK" dirty="0" smtClean="0"/>
              <a:t>na druhom jedincovi sú len samičie kvety</a:t>
            </a:r>
            <a:endParaRPr lang="sk-SK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3121655" cy="245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7784" y="3645024"/>
            <a:ext cx="2304256" cy="359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70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sk-SK" dirty="0" smtClean="0"/>
              <a:t>Opelenie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4008" y="2564904"/>
            <a:ext cx="4038600" cy="4525963"/>
          </a:xfrm>
        </p:spPr>
        <p:txBody>
          <a:bodyPr/>
          <a:lstStyle/>
          <a:p>
            <a:r>
              <a:rPr lang="pl-PL" sz="3600" dirty="0" smtClean="0"/>
              <a:t>prenesenie peľu </a:t>
            </a:r>
          </a:p>
          <a:p>
            <a:pPr marL="0" indent="0">
              <a:buNone/>
            </a:pPr>
            <a:r>
              <a:rPr lang="pl-PL" sz="3600" dirty="0" smtClean="0"/>
              <a:t>    na bliznu piestika</a:t>
            </a:r>
            <a:br>
              <a:rPr lang="pl-PL" sz="3600" dirty="0" smtClean="0"/>
            </a:br>
            <a:endParaRPr lang="pl-PL" sz="3600" dirty="0" smtClean="0"/>
          </a:p>
          <a:p>
            <a:endParaRPr lang="sk-SK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92896"/>
            <a:ext cx="1944793" cy="196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792163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97336"/>
            <a:ext cx="822325" cy="17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655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Oplodnenie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splynutie samčej (peľové zrnko) a samičej (vajíčko) pohlavnej bunky  </a:t>
            </a:r>
          </a:p>
          <a:p>
            <a:r>
              <a:rPr lang="sk-SK" dirty="0" smtClean="0"/>
              <a:t>pohlavné rozmnožovanie</a:t>
            </a:r>
          </a:p>
          <a:p>
            <a:endParaRPr lang="sk-SK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11" y="3532362"/>
            <a:ext cx="4386689" cy="31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80930"/>
            <a:ext cx="2778535" cy="380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ĺžnik 4"/>
          <p:cNvSpPr/>
          <p:nvPr/>
        </p:nvSpPr>
        <p:spPr>
          <a:xfrm>
            <a:off x="539552" y="6148535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Kališné lístky</a:t>
            </a:r>
            <a:br>
              <a:rPr lang="sk-SK" dirty="0"/>
            </a:br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3758533" y="6229757"/>
            <a:ext cx="1434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Vajíčka</a:t>
            </a:r>
            <a:br>
              <a:rPr lang="sk-SK" dirty="0"/>
            </a:br>
            <a:endParaRPr lang="sk-SK" dirty="0"/>
          </a:p>
        </p:txBody>
      </p:sp>
      <p:sp>
        <p:nvSpPr>
          <p:cNvPr id="7" name="Obdĺžnik 6"/>
          <p:cNvSpPr/>
          <p:nvPr/>
        </p:nvSpPr>
        <p:spPr>
          <a:xfrm>
            <a:off x="3758533" y="56537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/>
              <a:t>Semenník</a:t>
            </a:r>
            <a:br>
              <a:rPr lang="sk-SK" dirty="0"/>
            </a:br>
            <a:endParaRPr lang="sk-SK" dirty="0"/>
          </a:p>
        </p:txBody>
      </p:sp>
      <p:sp>
        <p:nvSpPr>
          <p:cNvPr id="8" name="Obdĺžnik 7"/>
          <p:cNvSpPr/>
          <p:nvPr/>
        </p:nvSpPr>
        <p:spPr>
          <a:xfrm>
            <a:off x="5581853" y="429885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Plod</a:t>
            </a:r>
          </a:p>
        </p:txBody>
      </p:sp>
      <p:sp>
        <p:nvSpPr>
          <p:cNvPr id="9" name="Obdĺžnik 8"/>
          <p:cNvSpPr/>
          <p:nvPr/>
        </p:nvSpPr>
        <p:spPr>
          <a:xfrm>
            <a:off x="5383080" y="5132872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Semená</a:t>
            </a:r>
          </a:p>
        </p:txBody>
      </p:sp>
      <p:cxnSp>
        <p:nvCxnSpPr>
          <p:cNvPr id="11" name="Rovná spojovacia šípka 10"/>
          <p:cNvCxnSpPr/>
          <p:nvPr/>
        </p:nvCxnSpPr>
        <p:spPr>
          <a:xfrm flipV="1">
            <a:off x="4644008" y="5502204"/>
            <a:ext cx="1152128" cy="969496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ovacia šípka 12"/>
          <p:cNvCxnSpPr/>
          <p:nvPr/>
        </p:nvCxnSpPr>
        <p:spPr>
          <a:xfrm flipV="1">
            <a:off x="4932040" y="4668183"/>
            <a:ext cx="864096" cy="993065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025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 smtClean="0"/>
          </a:p>
        </p:txBody>
      </p:sp>
      <p:sp>
        <p:nvSpPr>
          <p:cNvPr id="9219" name="Zástupný symbol obsahu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1879104"/>
          </a:xfrm>
        </p:spPr>
        <p:txBody>
          <a:bodyPr>
            <a:normAutofit lnSpcReduction="10000"/>
          </a:bodyPr>
          <a:lstStyle/>
          <a:p>
            <a:pPr>
              <a:buFont typeface="Wingdings 2" pitchFamily="18" charset="2"/>
              <a:buNone/>
            </a:pPr>
            <a:r>
              <a:rPr lang="sk-SK" sz="3600" dirty="0" smtClean="0"/>
              <a:t>Kvet – je symbolom krásy </a:t>
            </a:r>
            <a:r>
              <a:rPr lang="sk-SK" sz="3600" dirty="0" smtClean="0"/>
              <a:t>a zároveň</a:t>
            </a:r>
          </a:p>
          <a:p>
            <a:pPr>
              <a:buFont typeface="Wingdings 2" pitchFamily="18" charset="2"/>
              <a:buNone/>
            </a:pPr>
            <a:r>
              <a:rPr lang="sk-SK" sz="3600" dirty="0" smtClean="0"/>
              <a:t>rozmnožovacím </a:t>
            </a:r>
          </a:p>
          <a:p>
            <a:pPr>
              <a:buFont typeface="Wingdings 2" pitchFamily="18" charset="2"/>
              <a:buNone/>
            </a:pPr>
            <a:r>
              <a:rPr lang="sk-SK" sz="3600" dirty="0" smtClean="0"/>
              <a:t>orgánom </a:t>
            </a:r>
            <a:r>
              <a:rPr lang="sk-SK" sz="3600" dirty="0" smtClean="0"/>
              <a:t>rastliny.</a:t>
            </a:r>
          </a:p>
        </p:txBody>
      </p:sp>
      <p:pic>
        <p:nvPicPr>
          <p:cNvPr id="1026" name="Picture 2" descr="C:\Documents and Settings\PC01\Local Settings\Temporary Internet Files\Content.IE5\2O10SXBF\MP90039996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212976"/>
            <a:ext cx="3914488" cy="3131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8172450" y="6524625"/>
            <a:ext cx="503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k-SK"/>
          </a:p>
        </p:txBody>
      </p:sp>
      <p:pic>
        <p:nvPicPr>
          <p:cNvPr id="2" name="Picture 2" descr="C:\Users\owner\Pictures\KVETY\379268_316464858433357_2114900219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103688" cy="307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-1109221" y="652190"/>
            <a:ext cx="7537376" cy="1604419"/>
          </a:xfrm>
        </p:spPr>
        <p:txBody>
          <a:bodyPr/>
          <a:lstStyle/>
          <a:p>
            <a:r>
              <a:rPr lang="sk-SK" dirty="0" smtClean="0"/>
              <a:t>Stavba kvetu</a:t>
            </a:r>
          </a:p>
        </p:txBody>
      </p:sp>
      <p:pic>
        <p:nvPicPr>
          <p:cNvPr id="10244" name="Obrázok 4" descr="imagesCALXVS4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040" y="677627"/>
            <a:ext cx="3405188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BlokTextu 5"/>
          <p:cNvSpPr txBox="1">
            <a:spLocks noChangeArrowheads="1"/>
          </p:cNvSpPr>
          <p:nvPr/>
        </p:nvSpPr>
        <p:spPr bwMode="auto">
          <a:xfrm>
            <a:off x="694936" y="2623344"/>
            <a:ext cx="3929063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Franklin Gothic Book" pitchFamily="34" charset="0"/>
              <a:buAutoNum type="arabicPeriod"/>
            </a:pPr>
            <a:r>
              <a:rPr lang="sk-SK" sz="2800" dirty="0"/>
              <a:t>Stonka</a:t>
            </a:r>
          </a:p>
          <a:p>
            <a:pPr marL="342900" indent="-342900">
              <a:buFont typeface="Franklin Gothic Book" pitchFamily="34" charset="0"/>
              <a:buAutoNum type="arabicPeriod"/>
            </a:pPr>
            <a:r>
              <a:rPr lang="sk-SK" sz="2800" dirty="0"/>
              <a:t>Kvetné lôžko</a:t>
            </a:r>
          </a:p>
          <a:p>
            <a:pPr marL="342900" indent="-342900">
              <a:buFont typeface="Franklin Gothic Book" pitchFamily="34" charset="0"/>
              <a:buAutoNum type="arabicPeriod"/>
            </a:pPr>
            <a:r>
              <a:rPr lang="sk-SK" sz="2800" dirty="0"/>
              <a:t>Kvetné obaly</a:t>
            </a:r>
          </a:p>
          <a:p>
            <a:pPr marL="342900" indent="-342900">
              <a:buFont typeface="Franklin Gothic Book" pitchFamily="34" charset="0"/>
              <a:buAutoNum type="arabicPeriod"/>
            </a:pPr>
            <a:r>
              <a:rPr lang="sk-SK" sz="2800" dirty="0"/>
              <a:t>Tyčinky </a:t>
            </a:r>
          </a:p>
          <a:p>
            <a:pPr marL="342900" indent="-342900">
              <a:buFont typeface="Franklin Gothic Book" pitchFamily="34" charset="0"/>
              <a:buAutoNum type="arabicPeriod"/>
            </a:pPr>
            <a:r>
              <a:rPr lang="sk-SK" sz="2800" dirty="0"/>
              <a:t>Piestik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8027988" y="5805488"/>
            <a:ext cx="13033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1000"/>
              <a:t>OBSAH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r>
              <a:rPr lang="sk-SK" dirty="0" smtClean="0"/>
              <a:t>Kvetné obaly</a:t>
            </a:r>
          </a:p>
        </p:txBody>
      </p:sp>
      <p:sp>
        <p:nvSpPr>
          <p:cNvPr id="11267" name="Zástupný symbol obsahu 2"/>
          <p:cNvSpPr>
            <a:spLocks noGrp="1"/>
          </p:cNvSpPr>
          <p:nvPr>
            <p:ph idx="1"/>
          </p:nvPr>
        </p:nvSpPr>
        <p:spPr>
          <a:xfrm>
            <a:off x="4932040" y="1916832"/>
            <a:ext cx="4461073" cy="2016224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sk-SK" sz="2800" dirty="0" smtClean="0"/>
              <a:t>    Kvetný </a:t>
            </a:r>
            <a:r>
              <a:rPr lang="sk-SK" sz="2800" dirty="0" smtClean="0"/>
              <a:t>obal z </a:t>
            </a:r>
            <a:r>
              <a:rPr lang="sk-SK" sz="2800" dirty="0" smtClean="0"/>
              <a:t>rovnakých farebných </a:t>
            </a:r>
            <a:r>
              <a:rPr lang="sk-SK" sz="2800" dirty="0" smtClean="0"/>
              <a:t>lístkov je okvetie.</a:t>
            </a:r>
          </a:p>
        </p:txBody>
      </p:sp>
      <p:sp>
        <p:nvSpPr>
          <p:cNvPr id="11268" name="BlokTextu 3"/>
          <p:cNvSpPr txBox="1">
            <a:spLocks noChangeArrowheads="1"/>
          </p:cNvSpPr>
          <p:nvPr/>
        </p:nvSpPr>
        <p:spPr bwMode="auto">
          <a:xfrm>
            <a:off x="5364088" y="3429000"/>
            <a:ext cx="34290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800" dirty="0">
                <a:latin typeface="+mn-lt"/>
              </a:rPr>
              <a:t>Kvetný obal z dvoch farebne a tvarovo odlišných častí tvorí kalich  a korunu.</a:t>
            </a:r>
          </a:p>
          <a:p>
            <a:r>
              <a:rPr lang="sk-SK" sz="2800" dirty="0">
                <a:latin typeface="+mn-lt"/>
              </a:rPr>
              <a:t>Kalich je zelený.</a:t>
            </a:r>
          </a:p>
          <a:p>
            <a:r>
              <a:rPr lang="sk-SK" sz="2800" dirty="0">
                <a:latin typeface="+mn-lt"/>
              </a:rPr>
              <a:t>Koruna býva rôzne sfarbená.</a:t>
            </a:r>
          </a:p>
        </p:txBody>
      </p:sp>
      <p:pic>
        <p:nvPicPr>
          <p:cNvPr id="11269" name="Obrázok 4" descr="kv_obaly[1]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2368799"/>
            <a:ext cx="4786312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/>
      <p:bldP spid="112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Okvetie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971600" y="1700808"/>
            <a:ext cx="7715200" cy="4425355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     </a:t>
            </a:r>
            <a:r>
              <a:rPr lang="sk-SK" sz="3600" dirty="0" smtClean="0"/>
              <a:t>voľné                                 zrastené</a:t>
            </a:r>
            <a:endParaRPr lang="sk-SK" sz="3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99455"/>
            <a:ext cx="2880320" cy="294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359" y="2636912"/>
            <a:ext cx="2950508" cy="307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281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200" dirty="0" smtClean="0"/>
              <a:t>Rozmnožovacie orgány kvetu</a:t>
            </a:r>
          </a:p>
        </p:txBody>
      </p:sp>
      <p:sp>
        <p:nvSpPr>
          <p:cNvPr id="36867" name="Rectangle 3"/>
          <p:cNvSpPr>
            <a:spLocks noGrp="1"/>
          </p:cNvSpPr>
          <p:nvPr>
            <p:ph idx="1"/>
          </p:nvPr>
        </p:nvSpPr>
        <p:spPr>
          <a:xfrm>
            <a:off x="457200" y="1412875"/>
            <a:ext cx="3609975" cy="471328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sk-SK" sz="2800" dirty="0" smtClean="0"/>
              <a:t>Tyčinka- je samčia časť kvetu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43438" y="1484313"/>
            <a:ext cx="40322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800" dirty="0">
                <a:latin typeface="+mn-lt"/>
              </a:rPr>
              <a:t>Piestik- je samičia časť kvetu</a:t>
            </a:r>
          </a:p>
        </p:txBody>
      </p:sp>
      <p:pic>
        <p:nvPicPr>
          <p:cNvPr id="36869" name="Picture 5" descr="tyčinka kve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398712"/>
            <a:ext cx="3889375" cy="3959225"/>
          </a:xfrm>
          <a:prstGeom prst="rect">
            <a:avLst/>
          </a:prstGeom>
          <a:noFill/>
        </p:spPr>
      </p:pic>
      <p:pic>
        <p:nvPicPr>
          <p:cNvPr id="36870" name="Picture 6" descr="pie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040" y="2780002"/>
            <a:ext cx="1944688" cy="3600450"/>
          </a:xfrm>
          <a:prstGeom prst="rect">
            <a:avLst/>
          </a:prstGeom>
          <a:noFill/>
        </p:spPr>
      </p:pic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7235825" y="2924175"/>
            <a:ext cx="16573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000"/>
              <a:t>a/ blizna</a:t>
            </a:r>
          </a:p>
          <a:p>
            <a:pPr>
              <a:spcBef>
                <a:spcPct val="50000"/>
              </a:spcBef>
            </a:pPr>
            <a:r>
              <a:rPr lang="sk-SK" sz="2000"/>
              <a:t>b/ čnelka</a:t>
            </a:r>
          </a:p>
          <a:p>
            <a:pPr>
              <a:spcBef>
                <a:spcPct val="50000"/>
              </a:spcBef>
            </a:pPr>
            <a:r>
              <a:rPr lang="sk-SK" sz="2000"/>
              <a:t>c/ semenník</a:t>
            </a:r>
          </a:p>
          <a:p>
            <a:pPr>
              <a:spcBef>
                <a:spcPct val="50000"/>
              </a:spcBef>
            </a:pPr>
            <a:r>
              <a:rPr lang="sk-SK" sz="2000"/>
              <a:t>d/ vajíčka</a:t>
            </a:r>
          </a:p>
          <a:p>
            <a:pPr>
              <a:spcBef>
                <a:spcPct val="50000"/>
              </a:spcBef>
            </a:pPr>
            <a:endParaRPr lang="sk-SK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7" grpId="0" build="p"/>
      <p:bldP spid="36868" grpId="0"/>
      <p:bldP spid="368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+mn-lt"/>
              </a:rPr>
              <a:t>Jednopohlavné </a:t>
            </a:r>
            <a:r>
              <a:rPr lang="sk-SK" dirty="0" smtClean="0">
                <a:latin typeface="+mn-lt"/>
              </a:rPr>
              <a:t> kvety</a:t>
            </a:r>
            <a:endParaRPr lang="sk-SK" dirty="0" smtClean="0">
              <a:latin typeface="+mn-lt"/>
            </a:endParaRPr>
          </a:p>
        </p:txBody>
      </p:sp>
      <p:sp>
        <p:nvSpPr>
          <p:cNvPr id="38915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sk-SK" dirty="0" smtClean="0"/>
              <a:t>Rastliny- ktoré majú v jednom kvete len tyčinky a v druhom kvete len piestik sú jednopohlavné.</a:t>
            </a:r>
          </a:p>
        </p:txBody>
      </p:sp>
      <p:pic>
        <p:nvPicPr>
          <p:cNvPr id="38916" name="Picture 4" descr="samčie kve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494" y="3284984"/>
            <a:ext cx="2932369" cy="1808661"/>
          </a:xfrm>
          <a:prstGeom prst="rect">
            <a:avLst/>
          </a:prstGeom>
          <a:noFill/>
        </p:spPr>
      </p:pic>
      <p:pic>
        <p:nvPicPr>
          <p:cNvPr id="38917" name="Picture 5" descr="samičie kve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2696925"/>
            <a:ext cx="2232025" cy="2619375"/>
          </a:xfrm>
          <a:prstGeom prst="rect">
            <a:avLst/>
          </a:prstGeom>
          <a:noFill/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611014" y="5516562"/>
            <a:ext cx="273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dirty="0">
                <a:latin typeface="+mn-lt"/>
              </a:rPr>
              <a:t>Samčie kvety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5148064" y="5516562"/>
            <a:ext cx="280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dirty="0">
                <a:latin typeface="+mn-lt"/>
              </a:rPr>
              <a:t>Samičie kvety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02967"/>
            <a:ext cx="2097087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48" y="4374624"/>
            <a:ext cx="1872208" cy="188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5" grpId="0" build="p"/>
      <p:bldP spid="38918" grpId="0"/>
      <p:bldP spid="389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+mn-lt"/>
              </a:rPr>
              <a:t>Obojpohlavné </a:t>
            </a:r>
            <a:r>
              <a:rPr lang="sk-SK" dirty="0" smtClean="0">
                <a:latin typeface="+mn-lt"/>
              </a:rPr>
              <a:t> kvety</a:t>
            </a:r>
            <a:endParaRPr lang="sk-SK" dirty="0" smtClean="0">
              <a:latin typeface="+mn-lt"/>
            </a:endParaRPr>
          </a:p>
        </p:txBody>
      </p:sp>
      <p:sp>
        <p:nvSpPr>
          <p:cNvPr id="39939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sk-SK" dirty="0" smtClean="0"/>
              <a:t>Rastliny- ktoré majú v jednom kvete </a:t>
            </a:r>
            <a:endParaRPr lang="sk-SK" dirty="0" smtClean="0"/>
          </a:p>
          <a:p>
            <a:pPr>
              <a:buFont typeface="Wingdings 2" pitchFamily="18" charset="2"/>
              <a:buNone/>
            </a:pPr>
            <a:r>
              <a:rPr lang="sk-SK" dirty="0"/>
              <a:t> </a:t>
            </a:r>
            <a:r>
              <a:rPr lang="sk-SK" dirty="0" smtClean="0"/>
              <a:t>tyčinky </a:t>
            </a:r>
            <a:r>
              <a:rPr lang="sk-SK" dirty="0" smtClean="0"/>
              <a:t>a piestik sú obojpohlavné.</a:t>
            </a:r>
          </a:p>
        </p:txBody>
      </p:sp>
      <p:pic>
        <p:nvPicPr>
          <p:cNvPr id="39940" name="Picture 4" descr="obo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855265"/>
            <a:ext cx="2808287" cy="3168650"/>
          </a:xfrm>
          <a:prstGeom prst="rect">
            <a:avLst/>
          </a:prstGeom>
          <a:noFill/>
        </p:spPr>
      </p:pic>
      <p:pic>
        <p:nvPicPr>
          <p:cNvPr id="39941" name="Picture 5" descr="obojpohlavné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92" y="3429000"/>
            <a:ext cx="3024187" cy="3024187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340768"/>
            <a:ext cx="1750470" cy="164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+mn-lt"/>
              </a:rPr>
              <a:t>Súmernosť  </a:t>
            </a:r>
            <a:r>
              <a:rPr lang="sk-SK" dirty="0" smtClean="0">
                <a:latin typeface="+mn-lt"/>
              </a:rPr>
              <a:t>kvetu</a:t>
            </a:r>
          </a:p>
        </p:txBody>
      </p:sp>
      <p:sp>
        <p:nvSpPr>
          <p:cNvPr id="4096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sk-SK" sz="2800" dirty="0" smtClean="0"/>
              <a:t>Súmerný kvet                         Pravidelný kvet</a:t>
            </a:r>
          </a:p>
        </p:txBody>
      </p:sp>
      <p:pic>
        <p:nvPicPr>
          <p:cNvPr id="40965" name="Picture 5" descr="kvet sumern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4508500"/>
            <a:ext cx="1524000" cy="1800225"/>
          </a:xfrm>
          <a:prstGeom prst="rect">
            <a:avLst/>
          </a:prstGeom>
          <a:noFill/>
        </p:spPr>
      </p:pic>
      <p:pic>
        <p:nvPicPr>
          <p:cNvPr id="40966" name="Picture 6" descr="pravideln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292600"/>
            <a:ext cx="1782762" cy="2143125"/>
          </a:xfrm>
          <a:prstGeom prst="rect">
            <a:avLst/>
          </a:prstGeom>
          <a:noFill/>
        </p:spPr>
      </p:pic>
      <p:pic>
        <p:nvPicPr>
          <p:cNvPr id="40967" name="Picture 7" descr="pravi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4292600"/>
            <a:ext cx="1973263" cy="1512888"/>
          </a:xfrm>
          <a:prstGeom prst="rect">
            <a:avLst/>
          </a:prstGeom>
          <a:noFill/>
        </p:spPr>
      </p:pic>
      <p:pic>
        <p:nvPicPr>
          <p:cNvPr id="40968" name="Picture 8" descr="pravidelnosť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2420938"/>
            <a:ext cx="2857500" cy="1600200"/>
          </a:xfrm>
          <a:prstGeom prst="rect">
            <a:avLst/>
          </a:prstGeom>
          <a:noFill/>
        </p:spPr>
      </p:pic>
      <p:pic>
        <p:nvPicPr>
          <p:cNvPr id="40969" name="Picture 9" descr="sumernosť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213" y="2420938"/>
            <a:ext cx="3025775" cy="1584325"/>
          </a:xfrm>
          <a:prstGeom prst="rect">
            <a:avLst/>
          </a:prstGeom>
          <a:noFill/>
        </p:spPr>
      </p:pic>
      <p:pic>
        <p:nvPicPr>
          <p:cNvPr id="40970" name="Picture 10" descr="sum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4437063"/>
            <a:ext cx="2016125" cy="1895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</TotalTime>
  <Words>262</Words>
  <Application>Microsoft Office PowerPoint</Application>
  <PresentationFormat>Prezentácia na obrazovke (4:3)</PresentationFormat>
  <Paragraphs>88</Paragraphs>
  <Slides>17</Slides>
  <Notes>5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18" baseType="lpstr">
      <vt:lpstr>Motív Office</vt:lpstr>
      <vt:lpstr>Kvet</vt:lpstr>
      <vt:lpstr>Prezentácia programu PowerPoint</vt:lpstr>
      <vt:lpstr>Stavba kvetu</vt:lpstr>
      <vt:lpstr>Kvetné obaly</vt:lpstr>
      <vt:lpstr>Okvetie</vt:lpstr>
      <vt:lpstr>Rozmnožovacie orgány kvetu</vt:lpstr>
      <vt:lpstr>Jednopohlavné  kvety</vt:lpstr>
      <vt:lpstr>Obojpohlavné  kvety</vt:lpstr>
      <vt:lpstr>Súmernosť  kvetu</vt:lpstr>
      <vt:lpstr>Početnosť  kvetu</vt:lpstr>
      <vt:lpstr>Typy súkvetí</vt:lpstr>
      <vt:lpstr>Obojpohlavný   kvet</vt:lpstr>
      <vt:lpstr>Jednopohlavný  kvet</vt:lpstr>
      <vt:lpstr>Jednodomá  rastlina</vt:lpstr>
      <vt:lpstr>Dvojdomá  rastlina</vt:lpstr>
      <vt:lpstr>Opelenie</vt:lpstr>
      <vt:lpstr>Oplodnenie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Valued Acer Customer</dc:creator>
  <cp:lastModifiedBy>owner</cp:lastModifiedBy>
  <cp:revision>19</cp:revision>
  <dcterms:created xsi:type="dcterms:W3CDTF">2011-11-08T13:33:47Z</dcterms:created>
  <dcterms:modified xsi:type="dcterms:W3CDTF">2013-04-28T20:48:17Z</dcterms:modified>
</cp:coreProperties>
</file>