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0" r:id="rId24"/>
    <p:sldId id="285" r:id="rId25"/>
    <p:sldId id="286" r:id="rId26"/>
    <p:sldId id="282" r:id="rId27"/>
    <p:sldId id="283" r:id="rId28"/>
    <p:sldId id="281" r:id="rId29"/>
    <p:sldId id="265" r:id="rId30"/>
    <p:sldId id="258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DAAA9-E40F-D84F-B7FF-0733C98FA1EF}" v="97" dt="2022-03-20T19:40:11.935"/>
    <p1510:client id="{1401E623-71A7-8EF2-6995-D2F30EE914E5}" v="5" dt="2022-03-20T19:56:27.742"/>
    <p1510:client id="{154AD589-03DD-195F-FC2D-F27EF5E8E4B0}" v="60" dt="2022-03-20T16:15:04.292"/>
    <p1510:client id="{164C485C-9E92-A7BD-5B0D-56FBC49E0BD3}" v="3" dt="2022-03-20T19:52:49.963"/>
    <p1510:client id="{16D1B035-C8A0-D62F-E89E-183CFF2DB26E}" v="215" dt="2022-03-20T18:30:16.279"/>
    <p1510:client id="{1876A804-1A67-94B9-9728-3DA846EBAF3E}" v="32" dt="2022-03-20T16:08:07.346"/>
    <p1510:client id="{1A440B8B-3052-521F-83F5-D19025222C39}" v="19" dt="2022-03-20T20:02:14.743"/>
    <p1510:client id="{1D3BED64-2ED3-8DF4-B980-3953A5DEDC25}" v="744" dt="2022-03-20T19:02:52.376"/>
    <p1510:client id="{1DCBB1A4-A3F1-979E-17EC-4D3F3E994C27}" v="5" dt="2022-03-20T17:31:23.117"/>
    <p1510:client id="{2C5E7202-7615-E77A-6D5D-F56F05068C6D}" v="7" dt="2022-03-20T18:07:13.304"/>
    <p1510:client id="{3F3A9E3A-DBFA-FBDD-0CA7-7406DDF2C655}" v="526" dt="2022-03-20T17:21:21.370"/>
    <p1510:client id="{486BC50A-E71C-2AD4-A9F3-9FD1CA1AFDAD}" v="863" dt="2022-03-20T15:45:35.569"/>
    <p1510:client id="{4D312F78-4ACC-4353-588A-CA971C070A9D}" v="340" dt="2022-03-20T13:24:58.908"/>
    <p1510:client id="{6A5B92DA-65B5-0987-3D86-5CA124ABCA28}" v="1" dt="2022-03-20T20:07:01.366"/>
    <p1510:client id="{7CD71E3D-7C9D-D4A5-7E24-F17744AA731B}" v="91" dt="2022-03-19T20:04:27.724"/>
    <p1510:client id="{7F9A9463-6770-4D98-DB4E-59E79A3EB5B1}" v="218" dt="2022-03-19T20:41:51.064"/>
    <p1510:client id="{85B1DC52-BCA8-4CF5-9B23-4E7701D4CE1F}" v="101" dt="2022-03-19T19:20:36.369"/>
    <p1510:client id="{942D24D6-6C71-9820-CD18-7B62797DF554}" v="25" dt="2022-03-20T20:20:47.090"/>
    <p1510:client id="{98943472-88D8-A9CF-63B7-30702026590A}" v="17" dt="2022-03-20T19:29:09.353"/>
    <p1510:client id="{BCAFF4AC-DF2E-8469-3DF7-AED41412006F}" v="2" dt="2022-03-20T19:09:21.467"/>
    <p1510:client id="{D0BBC868-E23C-A351-A2D5-00CEE6C7639E}" v="1" dt="2022-03-20T19:51:18.451"/>
    <p1510:client id="{FB1CBD88-5929-D263-4AC3-4B4149DD71A7}" v="62" dt="2022-03-20T16:27:10.485"/>
    <p1510:client id="{FD21445B-2468-27B6-BE75-93B7CC059718}" v="36" dt="2022-03-20T19:48:41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8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12EF7969-DB38-4989-A65C-9D190A245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1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588F505F-2957-41FC-9AAA-962853A67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58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AC552FEA-472E-4E74-B31D-531852C1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56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37B4CDD2-E09A-418A-9131-FBDEE440A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54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0CB61A83-9419-49FC-8074-2AB3D34FA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37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3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xmlns="" id="{AC45ECC6-E29C-40EF-A7C9-5A17DAFD42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xmlns="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xmlns="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xmlns="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7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1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839DB371-B90D-44CB-A4AF-C7BDBFD0A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4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7627CBC2-9DC2-4EE8-A2D5-849E30F22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7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2" name="Rectangle 261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D9FFB87E-C8C7-922A-B673-4057FD41C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02" r="1" b="1"/>
          <a:stretch/>
        </p:blipFill>
        <p:spPr>
          <a:xfrm>
            <a:off x="14397" y="10"/>
            <a:ext cx="12188932" cy="6857990"/>
          </a:xfrm>
          <a:prstGeom prst="rect">
            <a:avLst/>
          </a:prstGeom>
        </p:spPr>
      </p:pic>
      <p:sp>
        <p:nvSpPr>
          <p:cNvPr id="264" name="Rectangle 263">
            <a:extLst>
              <a:ext uri="{FF2B5EF4-FFF2-40B4-BE49-F238E27FC236}">
                <a16:creationId xmlns:a16="http://schemas.microsoft.com/office/drawing/2014/main" xmlns="" id="{ABC37145-583D-4973-AE68-23CB73494C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524" y="0"/>
            <a:ext cx="12188952" cy="404648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452" y="985775"/>
            <a:ext cx="6885886" cy="2447019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500" dirty="0">
                <a:cs typeface="Calibri Light"/>
              </a:rPr>
              <a:t/>
            </a:r>
            <a:br>
              <a:rPr lang="pl-PL" sz="2500" dirty="0">
                <a:cs typeface="Calibri Light"/>
              </a:rPr>
            </a:br>
            <a:r>
              <a:rPr lang="pl-PL" sz="3600" dirty="0">
                <a:solidFill>
                  <a:srgbClr val="FFFFFF"/>
                </a:solidFill>
                <a:cs typeface="Calibri Light"/>
              </a:rPr>
              <a:t>Wyjazd do Hiszpanii w ramach projektu "Sandomierski Ekonomik zdobywa mobilności w Hiszpanii".</a:t>
            </a:r>
            <a:endParaRPr lang="pl-PL" sz="3600" dirty="0">
              <a:solidFill>
                <a:srgbClr val="FFFFFF"/>
              </a:solidFill>
            </a:endParaRPr>
          </a:p>
        </p:txBody>
      </p:sp>
      <p:grpSp>
        <p:nvGrpSpPr>
          <p:cNvPr id="266" name="Graphic 78">
            <a:extLst>
              <a:ext uri="{FF2B5EF4-FFF2-40B4-BE49-F238E27FC236}">
                <a16:creationId xmlns:a16="http://schemas.microsoft.com/office/drawing/2014/main" xmlns="" id="{674FBD09-398F-4886-8D52-3CCAB16E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67" name="Graphic 78">
              <a:extLst>
                <a:ext uri="{FF2B5EF4-FFF2-40B4-BE49-F238E27FC236}">
                  <a16:creationId xmlns:a16="http://schemas.microsoft.com/office/drawing/2014/main" xmlns="" id="{794E9BAB-B9ED-4E72-B558-1E4B87537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8" name="Graphic 78">
              <a:extLst>
                <a:ext uri="{FF2B5EF4-FFF2-40B4-BE49-F238E27FC236}">
                  <a16:creationId xmlns:a16="http://schemas.microsoft.com/office/drawing/2014/main" xmlns="" id="{809A1029-A1BA-4EF8-959B-2AF852A34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69" name="Graphic 78">
                <a:extLst>
                  <a:ext uri="{FF2B5EF4-FFF2-40B4-BE49-F238E27FC236}">
                    <a16:creationId xmlns:a16="http://schemas.microsoft.com/office/drawing/2014/main" xmlns="" id="{1618CAAA-B087-4302-8144-EFDD1D9FDB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Graphic 78">
                <a:extLst>
                  <a:ext uri="{FF2B5EF4-FFF2-40B4-BE49-F238E27FC236}">
                    <a16:creationId xmlns:a16="http://schemas.microsoft.com/office/drawing/2014/main" xmlns="" id="{D71D93E1-AEA4-4F92-BA99-24786C8A11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Graphic 78">
                <a:extLst>
                  <a:ext uri="{FF2B5EF4-FFF2-40B4-BE49-F238E27FC236}">
                    <a16:creationId xmlns:a16="http://schemas.microsoft.com/office/drawing/2014/main" xmlns="" id="{CE7112A6-6EAE-4620-B089-30D687AA0A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Graphic 78">
                <a:extLst>
                  <a:ext uri="{FF2B5EF4-FFF2-40B4-BE49-F238E27FC236}">
                    <a16:creationId xmlns:a16="http://schemas.microsoft.com/office/drawing/2014/main" xmlns="" id="{6F45DEA9-D350-4D7C-B408-D0250EE30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xmlns="" id="{11E84B46-9597-410B-A51F-E2E0F2FAF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3D4FD378-E29E-4996-A8B0-11E2368A6E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10732601" y="535113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7BA59DF4-225D-4521-9655-5F0DF52E48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C5295146-5EA5-417D-AAEE-F59000BC6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68FE2E-63BB-4E2F-8744-A188E6C61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0" name="Graphic 12">
              <a:extLst>
                <a:ext uri="{FF2B5EF4-FFF2-40B4-BE49-F238E27FC236}">
                  <a16:creationId xmlns:a16="http://schemas.microsoft.com/office/drawing/2014/main" xmlns="" id="{4641D6CE-B3E9-440C-BAAE-6F6968AAAD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Graphic 15">
              <a:extLst>
                <a:ext uri="{FF2B5EF4-FFF2-40B4-BE49-F238E27FC236}">
                  <a16:creationId xmlns:a16="http://schemas.microsoft.com/office/drawing/2014/main" xmlns="" id="{8D02F1DC-8FDC-4424-8750-42EE6CB9F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Graphic 15">
              <a:extLst>
                <a:ext uri="{FF2B5EF4-FFF2-40B4-BE49-F238E27FC236}">
                  <a16:creationId xmlns:a16="http://schemas.microsoft.com/office/drawing/2014/main" xmlns="" id="{2BB6A551-D864-43F8-B270-809C68AE3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B57277C8-A482-4AA3-AFA6-7F211CE35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C8E24780-A1DD-D0C9-FDC0-51A24B64C5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93" y="-4313"/>
            <a:ext cx="1387774" cy="1015042"/>
          </a:xfrm>
          <a:prstGeom prst="rect">
            <a:avLst/>
          </a:prstGeom>
        </p:spPr>
      </p:pic>
      <p:pic>
        <p:nvPicPr>
          <p:cNvPr id="2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7817" y="23808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9B2C44C-7118-437C-AC90-4D2E526791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5011" y="2096729"/>
            <a:ext cx="3102633" cy="4126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C42F3C-D76D-4453-82BF-4AC68FE9328F}"/>
              </a:ext>
            </a:extLst>
          </p:cNvPr>
          <p:cNvSpPr txBox="1"/>
          <p:nvPr/>
        </p:nvSpPr>
        <p:spPr>
          <a:xfrm>
            <a:off x="3004458" y="1489494"/>
            <a:ext cx="58238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Układanie </a:t>
            </a:r>
            <a:r>
              <a:rPr lang="pl-PL" sz="2000" b="1" dirty="0" smtClean="0"/>
              <a:t>w</a:t>
            </a:r>
            <a:r>
              <a:rPr lang="en-US" sz="2000" b="1" dirty="0" smtClean="0"/>
              <a:t> </a:t>
            </a:r>
            <a:r>
              <a:rPr lang="en-US" sz="2000" b="1" dirty="0"/>
              <a:t>magazynie towaru</a:t>
            </a:r>
            <a:endParaRPr lang="en-US" b="1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7AFAAB2-3302-4DEC-B4C5-42303F1449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47B74F52-9F62-4304-B1B6-49EF8E49F5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1532" y="2104122"/>
            <a:ext cx="3088256" cy="4140481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2919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4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4955225C-6F49-459D-B462-3D28F966E8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38" y="2346257"/>
            <a:ext cx="3068667" cy="4075621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33362E18-3A78-40D6-B7D4-0401EB17B9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7204" y="2277268"/>
            <a:ext cx="3073879" cy="4082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DF3A-1E7C-42AC-BEC1-CAAF48D9CAB8}"/>
              </a:ext>
            </a:extLst>
          </p:cNvPr>
          <p:cNvSpPr txBox="1"/>
          <p:nvPr/>
        </p:nvSpPr>
        <p:spPr>
          <a:xfrm>
            <a:off x="785004" y="1992702"/>
            <a:ext cx="3260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b="1" dirty="0" smtClean="0"/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CB73E0-C547-431C-B88C-D241CEA11558}"/>
              </a:ext>
            </a:extLst>
          </p:cNvPr>
          <p:cNvSpPr txBox="1"/>
          <p:nvPr/>
        </p:nvSpPr>
        <p:spPr>
          <a:xfrm>
            <a:off x="1981201" y="1513113"/>
            <a:ext cx="313508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Dbanie o czystość towaru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D0790B-A547-41A4-8C63-0E6B9FD3AA70}"/>
              </a:ext>
            </a:extLst>
          </p:cNvPr>
          <p:cNvSpPr txBox="1"/>
          <p:nvPr/>
        </p:nvSpPr>
        <p:spPr>
          <a:xfrm>
            <a:off x="7195457" y="1393371"/>
            <a:ext cx="313508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Przyjmowanie dostawy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F8ED59EC-386A-4948-8EC1-B377BD6B4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10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5396" y="16297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6396A5-7CBB-40C6-BF97-9CBF9A15C6A6}"/>
              </a:ext>
            </a:extLst>
          </p:cNvPr>
          <p:cNvSpPr txBox="1"/>
          <p:nvPr/>
        </p:nvSpPr>
        <p:spPr>
          <a:xfrm>
            <a:off x="4192439" y="1058173"/>
            <a:ext cx="41234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Zwiedzanie Sewilli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97BF5-20A6-479A-ADBA-10EDEF219A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9C24AF-E8C3-4774-A64A-42003247F013}"/>
              </a:ext>
            </a:extLst>
          </p:cNvPr>
          <p:cNvSpPr txBox="1"/>
          <p:nvPr/>
        </p:nvSpPr>
        <p:spPr>
          <a:xfrm>
            <a:off x="3042249" y="1805796"/>
            <a:ext cx="60643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Po przylocie udaliśmy się na zwiedzanie Sewilli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387F4F7B-3358-4C37-8254-BE60B40C9C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66" y="2946640"/>
            <a:ext cx="4410973" cy="330823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159A00BE-32DA-46B1-956A-D292234A2A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5306" y="2946640"/>
            <a:ext cx="4410972" cy="3308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F6AC9E-A689-4B64-999E-84D228FB6FCE}"/>
              </a:ext>
            </a:extLst>
          </p:cNvPr>
          <p:cNvSpPr txBox="1"/>
          <p:nvPr/>
        </p:nvSpPr>
        <p:spPr>
          <a:xfrm>
            <a:off x="7656483" y="2581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Główne Archiwum Indii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503FBD-A01C-4FC2-90B7-3EF43AC77BCD}"/>
              </a:ext>
            </a:extLst>
          </p:cNvPr>
          <p:cNvSpPr txBox="1"/>
          <p:nvPr/>
        </p:nvSpPr>
        <p:spPr>
          <a:xfrm>
            <a:off x="1861508" y="25659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Santa Cruz</a:t>
            </a:r>
          </a:p>
        </p:txBody>
      </p:sp>
      <p:pic>
        <p:nvPicPr>
          <p:cNvPr id="10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2060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08F4DF0-DCB0-425F-88D6-E5C6AF3A26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E5C8B107-54A5-450B-9F5C-640915BAC7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1645" y="2817243"/>
            <a:ext cx="5000445" cy="3753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FC5A82-3E50-4FE8-BC4B-43A8E71440E2}"/>
              </a:ext>
            </a:extLst>
          </p:cNvPr>
          <p:cNvSpPr txBox="1"/>
          <p:nvPr/>
        </p:nvSpPr>
        <p:spPr>
          <a:xfrm>
            <a:off x="8218098" y="24527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Metropol Parasol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BF10DC9B-F72E-4588-B068-0927F67EBE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494" y="2817243"/>
            <a:ext cx="5000443" cy="3753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8F7A54-5C9C-4615-B779-B460273274E2}"/>
              </a:ext>
            </a:extLst>
          </p:cNvPr>
          <p:cNvSpPr txBox="1"/>
          <p:nvPr/>
        </p:nvSpPr>
        <p:spPr>
          <a:xfrm>
            <a:off x="2034935" y="24518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Muzeum Sztuk Pięknych</a:t>
            </a:r>
          </a:p>
        </p:txBody>
      </p:sp>
      <p:pic>
        <p:nvPicPr>
          <p:cNvPr id="11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4935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28E1140-796A-4AA6-98D6-20E1543F9E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A249BCE-4AF4-49AE-9762-AE1F5FFA4E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608" y="2098376"/>
            <a:ext cx="5144218" cy="3854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123A49-F1BA-4016-BB04-FE7AB4D6791C}"/>
              </a:ext>
            </a:extLst>
          </p:cNvPr>
          <p:cNvSpPr txBox="1"/>
          <p:nvPr/>
        </p:nvSpPr>
        <p:spPr>
          <a:xfrm>
            <a:off x="5270740" y="148949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Park San Sebastian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4607D492-F517-40C9-9602-9D40F59C88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668" y="1846053"/>
            <a:ext cx="2946021" cy="4819291"/>
          </a:xfrm>
          <a:prstGeom prst="rect">
            <a:avLst/>
          </a:prstGeom>
        </p:spPr>
      </p:pic>
      <p:pic>
        <p:nvPicPr>
          <p:cNvPr id="9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4305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0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2947443-55FB-48C0-A4CD-215904675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F054300-AAA0-420D-9180-4D05B04DEE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13935" y="2769079"/>
            <a:ext cx="4491486" cy="333267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973A242-5D58-496D-BDC2-F553F3DA4D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6551" y="2204049"/>
            <a:ext cx="3347049" cy="447710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2382AB6E-F7D4-43D1-BE60-ADB7615E522A}"/>
              </a:ext>
            </a:extLst>
          </p:cNvPr>
          <p:cNvSpPr txBox="1"/>
          <p:nvPr/>
        </p:nvSpPr>
        <p:spPr>
          <a:xfrm>
            <a:off x="4853797" y="1633269"/>
            <a:ext cx="27432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Plac Hiszpański</a:t>
            </a:r>
          </a:p>
        </p:txBody>
      </p:sp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3487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4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CDD72FF-A813-4FE1-B9D8-E987B59252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2382AB6E-F7D4-43D1-BE60-ADB7615E522A}"/>
              </a:ext>
            </a:extLst>
          </p:cNvPr>
          <p:cNvSpPr txBox="1"/>
          <p:nvPr/>
        </p:nvSpPr>
        <p:spPr>
          <a:xfrm>
            <a:off x="3919268" y="1173193"/>
            <a:ext cx="4353464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Wycieczka do Malagi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2382AB6E-F7D4-43D1-BE60-ADB7615E522A}"/>
              </a:ext>
            </a:extLst>
          </p:cNvPr>
          <p:cNvSpPr txBox="1"/>
          <p:nvPr/>
        </p:nvSpPr>
        <p:spPr>
          <a:xfrm>
            <a:off x="2911955" y="1862407"/>
            <a:ext cx="609312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26 </a:t>
            </a:r>
            <a:r>
              <a:rPr lang="pl-PL" sz="2000" dirty="0" smtClean="0"/>
              <a:t>l</a:t>
            </a:r>
            <a:r>
              <a:rPr lang="en-US" sz="2000" dirty="0" smtClean="0"/>
              <a:t>utego </a:t>
            </a:r>
            <a:r>
              <a:rPr lang="en-US" sz="2000" dirty="0"/>
              <a:t>pojechaliśmy na wycieczkę do Malagi.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16F0FA43-4138-CC88-3D29-B4E57A8B66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702" y="2544074"/>
            <a:ext cx="5546784" cy="417087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ADB6BB0-071D-EF2A-75C7-23693DC6C8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777" y="2544074"/>
            <a:ext cx="5546784" cy="4170871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425" y="-4827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1B6F4A0-6DC6-48D4-82EE-005125B3EF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22A1DA2-FB8B-A7E4-4F65-711100A1B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777" y="1710187"/>
            <a:ext cx="5403010" cy="402709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1627A169-5507-235C-151D-5749686807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89" y="1710187"/>
            <a:ext cx="5273614" cy="3983965"/>
          </a:xfrm>
          <a:prstGeom prst="rect">
            <a:avLst/>
          </a:prstGeom>
        </p:spPr>
      </p:pic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2111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5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BAA557C-386E-4235-B8EA-103A12E472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7027C86-2CB8-2BB4-8AC8-D4863D275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060" y="3435470"/>
            <a:ext cx="4065916" cy="304943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8674C69-B144-B7BB-EF5A-BEA0C19F76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6891" y="2089031"/>
            <a:ext cx="3476444" cy="45633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65D60CB-CB55-0059-0B00-7E3253D708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20426" y="2660010"/>
            <a:ext cx="4563372" cy="3418935"/>
          </a:xfrm>
          <a:prstGeom prst="rect">
            <a:avLst/>
          </a:prstGeom>
        </p:spPr>
      </p:pic>
      <p:pic>
        <p:nvPicPr>
          <p:cNvPr id="7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8926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34FAADB-3728-F217-B67D-540D2FDBF6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6717C-2025-4331-B6EB-7170C810A0DE}"/>
              </a:ext>
            </a:extLst>
          </p:cNvPr>
          <p:cNvSpPr txBox="1"/>
          <p:nvPr/>
        </p:nvSpPr>
        <p:spPr>
          <a:xfrm>
            <a:off x="4106174" y="1331343"/>
            <a:ext cx="42096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Wycieczka do Kordoby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054D6B-D9A1-4664-9658-E3977C0F558B}"/>
              </a:ext>
            </a:extLst>
          </p:cNvPr>
          <p:cNvSpPr txBox="1"/>
          <p:nvPr/>
        </p:nvSpPr>
        <p:spPr>
          <a:xfrm>
            <a:off x="3515803" y="1991803"/>
            <a:ext cx="59637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5 </a:t>
            </a:r>
            <a:r>
              <a:rPr lang="pl-PL" dirty="0" smtClean="0"/>
              <a:t>m</a:t>
            </a:r>
            <a:r>
              <a:rPr lang="en-US" dirty="0" smtClean="0"/>
              <a:t>arca </a:t>
            </a:r>
            <a:r>
              <a:rPr lang="en-US" dirty="0"/>
              <a:t>pojechaliśmy na wycieczkę do Kordoby.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7C249E9-F74C-4F8F-A7D9-213725B8B9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665" y="2558451"/>
            <a:ext cx="5417388" cy="404147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BF22C8D1-59BF-4FCE-B65B-F0920D7AB4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9721" y="2558451"/>
            <a:ext cx="5417388" cy="4041475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8927" y="17645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2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xmlns="" id="{F420BC5C-C418-4843-B04B-6918968D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83AB6-26E0-9CD2-BAF7-94AAB531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46" y="976160"/>
            <a:ext cx="6820283" cy="1848734"/>
          </a:xfrm>
        </p:spPr>
        <p:txBody>
          <a:bodyPr>
            <a:normAutofit/>
          </a:bodyPr>
          <a:lstStyle/>
          <a:p>
            <a:r>
              <a:rPr lang="en-US" dirty="0"/>
              <a:t>Przygotowania do wyjazdu : </a:t>
            </a:r>
            <a:endParaRPr lang="pl-PL" dirty="0"/>
          </a:p>
        </p:txBody>
      </p:sp>
      <p:sp>
        <p:nvSpPr>
          <p:cNvPr id="41" name="Freeform: Shape 13">
            <a:extLst>
              <a:ext uri="{FF2B5EF4-FFF2-40B4-BE49-F238E27FC236}">
                <a16:creationId xmlns:a16="http://schemas.microsoft.com/office/drawing/2014/main" xmlns="" id="{13E5F285-BD95-4989-B20B-778990159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8ECB1-F53C-5FDC-AD28-B908E84B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3299404"/>
            <a:ext cx="6518359" cy="2745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Przygotowania zaczęły się w Styczniu gdzie został przeprowadzony kurs języka hiszpańskiego, spotkanie z rodzicami oraz przekazanie nam informacji na temat wyjazdu.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EF3DEF1A-1B39-4017-A7D1-02190223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5899" r="-3" b="27794"/>
          <a:stretch/>
        </p:blipFill>
        <p:spPr>
          <a:xfrm>
            <a:off x="7735872" y="4332133"/>
            <a:ext cx="3899532" cy="188769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8E6E60A-1B65-44C7-A350-EED3CF29A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8616" r="-3" b="45085"/>
          <a:stretch/>
        </p:blipFill>
        <p:spPr>
          <a:xfrm>
            <a:off x="7735872" y="2448656"/>
            <a:ext cx="3899532" cy="18872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EC2E6C6-995B-4721-AD8C-EE3128CFC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7375" r="-3" b="36326"/>
          <a:stretch/>
        </p:blipFill>
        <p:spPr>
          <a:xfrm>
            <a:off x="7735871" y="575456"/>
            <a:ext cx="3899532" cy="1887267"/>
          </a:xfrm>
          <a:prstGeom prst="rect">
            <a:avLst/>
          </a:prstGeom>
        </p:spPr>
      </p:pic>
      <p:grpSp>
        <p:nvGrpSpPr>
          <p:cNvPr id="42" name="Graphic 78">
            <a:extLst>
              <a:ext uri="{FF2B5EF4-FFF2-40B4-BE49-F238E27FC236}">
                <a16:creationId xmlns:a16="http://schemas.microsoft.com/office/drawing/2014/main" xmlns="" id="{6C02F4BE-6538-4CAD-B506-5FEB41D3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7" name="Graphic 78">
              <a:extLst>
                <a:ext uri="{FF2B5EF4-FFF2-40B4-BE49-F238E27FC236}">
                  <a16:creationId xmlns:a16="http://schemas.microsoft.com/office/drawing/2014/main" xmlns="" id="{3937246C-D7B5-4CC9-B979-0999DFD5B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78">
              <a:extLst>
                <a:ext uri="{FF2B5EF4-FFF2-40B4-BE49-F238E27FC236}">
                  <a16:creationId xmlns:a16="http://schemas.microsoft.com/office/drawing/2014/main" xmlns="" id="{559392DF-C926-44F7-920D-C232D60C0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xmlns="" id="{437FE2E3-579D-4AA7-8775-C78D1D5631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xmlns="" id="{A6A05323-CAFA-4D34-83D6-3B23B02085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xmlns="" id="{D49C45E0-CA07-4FD4-9097-BF313F498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xmlns="" id="{1EC741B7-EEE8-43D3-9F8E-C2B4DD1965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0" name="Freeform: Shape 23">
            <a:extLst>
              <a:ext uri="{FF2B5EF4-FFF2-40B4-BE49-F238E27FC236}">
                <a16:creationId xmlns:a16="http://schemas.microsoft.com/office/drawing/2014/main" xmlns="" id="{6B6061A8-D267-4967-AF47-C3CC45138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328992" y="4941168"/>
            <a:ext cx="2863005" cy="191683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3" name="Group 25">
            <a:extLst>
              <a:ext uri="{FF2B5EF4-FFF2-40B4-BE49-F238E27FC236}">
                <a16:creationId xmlns:a16="http://schemas.microsoft.com/office/drawing/2014/main" xmlns="" id="{12DB770A-658D-4212-9BF2-236070D5D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195345" y="5498330"/>
            <a:ext cx="886141" cy="802496"/>
            <a:chOff x="10948005" y="3272152"/>
            <a:chExt cx="868640" cy="78664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9B99195-76A3-4B90-8F45-BAEF05699C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1029419-581A-4B40-B3E3-BD5931F99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8F181C6-C3A7-463D-B837-E6FB1B080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xmlns="" id="{FB6F6AFA-67F5-4D3A-839B-6B3980B6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xmlns="" id="{E9F49015-3756-46EC-AF1A-2F33219CB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xmlns="" id="{44C1E606-364B-4793-83A8-61AC96EDB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32">
              <a:extLst>
                <a:ext uri="{FF2B5EF4-FFF2-40B4-BE49-F238E27FC236}">
                  <a16:creationId xmlns:a16="http://schemas.microsoft.com/office/drawing/2014/main" xmlns="" id="{4D62BB33-881E-4E43-A746-75C1E7C32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7" name="Picture 3">
            <a:extLst>
              <a:ext uri="{FF2B5EF4-FFF2-40B4-BE49-F238E27FC236}">
                <a16:creationId xmlns:a16="http://schemas.microsoft.com/office/drawing/2014/main" xmlns="" id="{1B918FDD-AAF6-42C0-BAD0-E1065063D1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6" y="-18690"/>
            <a:ext cx="1387774" cy="1015042"/>
          </a:xfrm>
          <a:prstGeom prst="rect">
            <a:avLst/>
          </a:prstGeom>
        </p:spPr>
      </p:pic>
      <p:pic>
        <p:nvPicPr>
          <p:cNvPr id="32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1454" y="9137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4549651-CDD8-1CAB-0C75-42ACFEB53E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0336B164-9874-4BA4-A1C4-347AE884B4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7230" y="1712343"/>
            <a:ext cx="4827916" cy="47991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13A3B155-B33B-4915-A547-7D644DF90F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664" y="2242149"/>
            <a:ext cx="5000445" cy="3753928"/>
          </a:xfrm>
          <a:prstGeom prst="rect">
            <a:avLst/>
          </a:prstGeom>
        </p:spPr>
      </p:pic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9588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6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ECE4D55-E753-FC1B-9146-285C4E727B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82916B4-30DE-4D9B-9EBE-C02551DDA7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7268" y="1470804"/>
            <a:ext cx="4037161" cy="538288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13BF0CB-A24B-4AC7-8593-488B05522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325" b="9512"/>
          <a:stretch/>
        </p:blipFill>
        <p:spPr>
          <a:xfrm>
            <a:off x="1360099" y="1513936"/>
            <a:ext cx="4410986" cy="5339209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7009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B4EE45E-758D-4D65-85DC-A35040C47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3" y="5571"/>
            <a:ext cx="1314450" cy="100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7C5774-9A73-462E-98EE-2AD83359821C}"/>
              </a:ext>
            </a:extLst>
          </p:cNvPr>
          <p:cNvSpPr txBox="1"/>
          <p:nvPr/>
        </p:nvSpPr>
        <p:spPr>
          <a:xfrm>
            <a:off x="253042" y="1187570"/>
            <a:ext cx="117865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W trakcie pobytu w Hiszpanii jeden z naszych kolegów obchodził 18-naste urodziny świętując je z nami.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ACED6CC-E744-40F8-B1FF-BAE3B652E6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88309" y="2724425"/>
            <a:ext cx="4491486" cy="330391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5662EC1C-6532-4331-BE3E-62EC4ABDC6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63615" y="2675627"/>
            <a:ext cx="4491486" cy="3318294"/>
          </a:xfrm>
          <a:prstGeom prst="rect">
            <a:avLst/>
          </a:prstGeom>
        </p:spPr>
      </p:pic>
      <p:pic>
        <p:nvPicPr>
          <p:cNvPr id="7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4228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9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F651E025-AF06-4A92-9827-906F5F152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0E07B9F-DCF2-4829-9922-6B98AC7328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76" y="2371544"/>
            <a:ext cx="5187350" cy="389770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16CE22BD-2BE4-4C12-861A-AAEA988667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475" y="2371545"/>
            <a:ext cx="5187351" cy="3897702"/>
          </a:xfrm>
          <a:prstGeom prst="rect">
            <a:avLst/>
          </a:prstGeom>
        </p:spPr>
      </p:pic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3487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2686A37-082A-4CD2-AAF3-E4FA123C79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1D5F6F-8686-4634-9C04-BC954918FB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2174" y="1853960"/>
            <a:ext cx="5431765" cy="408460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F5E85A7-CEB1-48E1-8497-ADA7001317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570" y="1853960"/>
            <a:ext cx="5431765" cy="4084606"/>
          </a:xfrm>
          <a:prstGeom prst="rect">
            <a:avLst/>
          </a:prstGeom>
        </p:spPr>
      </p:pic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5243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8B97121-39A7-49C0-BBFB-9DE9D130ED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9A88FDD2-8EF8-461C-93DC-ADD96A6197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74" y="1925847"/>
            <a:ext cx="5259238" cy="398396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67F870D-483A-447A-992B-F8492F94F8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25778" y="1889439"/>
            <a:ext cx="4994694" cy="3749615"/>
          </a:xfrm>
          <a:prstGeom prst="rect">
            <a:avLst/>
          </a:prstGeom>
        </p:spPr>
      </p:pic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4430" y="9142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45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5591DEA-A17F-4693-A3C4-153CC04B64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E9BB985-EC09-443E-A502-2F5AD7276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76" y="2265970"/>
            <a:ext cx="4871048" cy="367753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E88740A-05F3-4260-A6ED-E565EAF784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19645" y="1712343"/>
            <a:ext cx="4454105" cy="4468483"/>
          </a:xfrm>
          <a:prstGeom prst="rect">
            <a:avLst/>
          </a:prstGeom>
        </p:spPr>
      </p:pic>
      <p:pic>
        <p:nvPicPr>
          <p:cNvPr id="7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2794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5E2AE16-DE6A-4DB7-AA0A-A90EA16676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7948FE-5882-4421-AE48-774DF004D78E}"/>
              </a:ext>
            </a:extLst>
          </p:cNvPr>
          <p:cNvSpPr txBox="1"/>
          <p:nvPr/>
        </p:nvSpPr>
        <p:spPr>
          <a:xfrm>
            <a:off x="4983192" y="123070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/>
              <a:t>Pożegnanie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3F2AAE-00E5-4493-A665-14F5EE1E0324}"/>
              </a:ext>
            </a:extLst>
          </p:cNvPr>
          <p:cNvSpPr txBox="1"/>
          <p:nvPr/>
        </p:nvSpPr>
        <p:spPr>
          <a:xfrm>
            <a:off x="1157916" y="1919916"/>
            <a:ext cx="118153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 dniu </a:t>
            </a:r>
            <a:r>
              <a:rPr lang="en-US" dirty="0" smtClean="0"/>
              <a:t>1</a:t>
            </a:r>
            <a:r>
              <a:rPr lang="pl-PL" dirty="0" smtClean="0"/>
              <a:t>1</a:t>
            </a:r>
            <a:r>
              <a:rPr lang="en-US" dirty="0" smtClean="0"/>
              <a:t>.03.2022r</a:t>
            </a:r>
            <a:r>
              <a:rPr lang="en-US" dirty="0"/>
              <a:t>. odbyło się nasze spotkanie pożegnalne  wraz z wręczeniem certyfikatów.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A9EA7A2-B446-46BE-9055-FAD2DED3F9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2325" y="2515319"/>
            <a:ext cx="5403011" cy="407023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A62C14E9-3786-4D34-B6A1-A7788CF3D5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947" y="2764766"/>
            <a:ext cx="2743200" cy="36576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3CBC6842-5C18-4802-906A-B7E58ACDE7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09494" y="2664125"/>
            <a:ext cx="2829464" cy="3758241"/>
          </a:xfrm>
          <a:prstGeom prst="rect">
            <a:avLst/>
          </a:prstGeom>
        </p:spPr>
      </p:pic>
      <p:pic>
        <p:nvPicPr>
          <p:cNvPr id="11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2700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E97D5A-F391-476F-9E73-C16CD672D1B8}"/>
              </a:ext>
            </a:extLst>
          </p:cNvPr>
          <p:cNvSpPr txBox="1"/>
          <p:nvPr/>
        </p:nvSpPr>
        <p:spPr>
          <a:xfrm>
            <a:off x="3789871" y="1201947"/>
            <a:ext cx="5201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Powrót do Sandomierza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4690CB-73E3-4184-B36A-6C60D91A22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C47E3-5755-4B3A-BAEE-42CEE022F8B4}"/>
              </a:ext>
            </a:extLst>
          </p:cNvPr>
          <p:cNvSpPr txBox="1"/>
          <p:nvPr/>
        </p:nvSpPr>
        <p:spPr>
          <a:xfrm>
            <a:off x="1316966" y="1805796"/>
            <a:ext cx="103919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12 </a:t>
            </a:r>
            <a:r>
              <a:rPr lang="pl-PL" sz="2000" dirty="0" smtClean="0"/>
              <a:t>m</a:t>
            </a:r>
            <a:r>
              <a:rPr lang="en-US" sz="2000" dirty="0" smtClean="0"/>
              <a:t>arca </a:t>
            </a:r>
            <a:r>
              <a:rPr lang="en-US" sz="2000" dirty="0"/>
              <a:t>2022r.  wyjechaliśmy z </a:t>
            </a:r>
            <a:r>
              <a:rPr lang="pl-PL" sz="2000" dirty="0" smtClean="0"/>
              <a:t>r</a:t>
            </a:r>
            <a:r>
              <a:rPr lang="en-US" sz="2000" dirty="0" smtClean="0"/>
              <a:t>ezydencji </a:t>
            </a:r>
            <a:r>
              <a:rPr lang="en-US" sz="2000" dirty="0"/>
              <a:t>udając się na lotnisko w </a:t>
            </a:r>
            <a:r>
              <a:rPr lang="en-US" sz="2000" dirty="0" smtClean="0"/>
              <a:t>Sewilli</a:t>
            </a:r>
            <a:r>
              <a:rPr lang="pl-PL" sz="2000" dirty="0" smtClean="0"/>
              <a:t>.</a:t>
            </a:r>
            <a:r>
              <a:rPr lang="en-US" sz="2000" dirty="0" smtClean="0"/>
              <a:t> </a:t>
            </a:r>
            <a:r>
              <a:rPr lang="pl-PL" sz="2000" dirty="0" smtClean="0"/>
              <a:t>P</a:t>
            </a:r>
            <a:r>
              <a:rPr lang="en-US" sz="2000" dirty="0" smtClean="0"/>
              <a:t>olecieliśmy </a:t>
            </a:r>
            <a:r>
              <a:rPr lang="en-US" sz="2000" dirty="0"/>
              <a:t>do Krakowa, gdzie czkał na nas bus, którym szczęśliwie wróciliśmy do Sandomierza.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7B21FA2-4AE3-4FF1-81D5-FF1500C45A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66822" y="3135702"/>
            <a:ext cx="3657600" cy="27432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98D3B64-AA8F-47D7-BC34-4967A405B1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91200" y="3135702"/>
            <a:ext cx="3657600" cy="2743200"/>
          </a:xfrm>
          <a:prstGeom prst="rect">
            <a:avLst/>
          </a:prstGeom>
        </p:spPr>
      </p:pic>
      <p:pic>
        <p:nvPicPr>
          <p:cNvPr id="9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5123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2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08BB7-0167-466F-8B75-2D9A8665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Czy było warto?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B3CCD-B085-4683-94BE-CC4BB05A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7130200" cy="35490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Jestem bardzo zadowolona z odbytego stażu, gdyż zdobyłam </a:t>
            </a:r>
            <a:r>
              <a:rPr lang="pl-PL" sz="2800" dirty="0" smtClean="0"/>
              <a:t>nowe</a:t>
            </a:r>
            <a:r>
              <a:rPr lang="en-US" sz="2800" dirty="0" smtClean="0"/>
              <a:t> umiejętności</a:t>
            </a:r>
            <a:r>
              <a:rPr lang="pl-PL" sz="2800" dirty="0" smtClean="0"/>
              <a:t> i</a:t>
            </a:r>
            <a:r>
              <a:rPr lang="en-US" sz="2800" dirty="0" smtClean="0"/>
              <a:t> doświadczenie</a:t>
            </a:r>
            <a:r>
              <a:rPr lang="pl-PL" sz="2800" dirty="0" smtClean="0"/>
              <a:t> zawodowe. Udoskonaliłam język angielski i poznałam wiele zwrotów z języka hiszpańskiego. </a:t>
            </a:r>
            <a:r>
              <a:rPr lang="pl-PL" sz="2800" dirty="0" smtClean="0">
                <a:ea typeface="+mn-lt"/>
                <a:cs typeface="+mn-lt"/>
              </a:rPr>
              <a:t>Otrzymałam certyfikat potwierdzający odbycie praktyki zawodowej. Zwiedziłam inny kraj i poznałam jego kulturę i tradycje. Nabyłam pewności siebie i nawiązałam wiele kontaktów.</a:t>
            </a:r>
            <a:endParaRPr lang="en-US" sz="2800" dirty="0" smtClean="0">
              <a:ea typeface="+mn-lt"/>
              <a:cs typeface="+mn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0120484-6EC5-4F9F-AF53-16ABA97158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9D0AAE72-AA4D-4590-A61D-8C35C21CD9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6853" y="1815860"/>
            <a:ext cx="3433313" cy="4548996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9326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420BC5C-C418-4843-B04B-6918968D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049A3-49F5-5C4B-244F-AAACEA2B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00" y="1220575"/>
            <a:ext cx="5975627" cy="1992507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Wyruszyliśmy dnia </a:t>
            </a:r>
            <a:r>
              <a:rPr lang="pl-PL" sz="2800" dirty="0" smtClean="0"/>
              <a:t>19.02 </a:t>
            </a:r>
            <a:r>
              <a:rPr lang="pl-PL" sz="2800" dirty="0"/>
              <a:t>2022 r. z przed budynku  Zespołu Szkół Ekonomicznych im. Eugeniusza Kwiatkowskiego w Sandomierzu 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3E5F285-BD95-4989-B20B-778990159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aphic 78">
            <a:extLst>
              <a:ext uri="{FF2B5EF4-FFF2-40B4-BE49-F238E27FC236}">
                <a16:creationId xmlns:a16="http://schemas.microsoft.com/office/drawing/2014/main" xmlns="" id="{6C02F4BE-6538-4CAD-B506-5FEB41D3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415" y="3040370"/>
            <a:ext cx="1020166" cy="174003"/>
            <a:chOff x="4886325" y="3374517"/>
            <a:chExt cx="2418492" cy="432850"/>
          </a:xfrm>
          <a:solidFill>
            <a:schemeClr val="accent1"/>
          </a:solidFill>
        </p:grpSpPr>
        <p:sp>
          <p:nvSpPr>
            <p:cNvPr id="17" name="Graphic 78">
              <a:extLst>
                <a:ext uri="{FF2B5EF4-FFF2-40B4-BE49-F238E27FC236}">
                  <a16:creationId xmlns:a16="http://schemas.microsoft.com/office/drawing/2014/main" xmlns="" id="{3937246C-D7B5-4CC9-B979-0999DFD5B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78">
              <a:extLst>
                <a:ext uri="{FF2B5EF4-FFF2-40B4-BE49-F238E27FC236}">
                  <a16:creationId xmlns:a16="http://schemas.microsoft.com/office/drawing/2014/main" xmlns="" id="{559392DF-C926-44F7-920D-C232D60C0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4517"/>
              <a:ext cx="2418108" cy="432850"/>
              <a:chOff x="4886709" y="3374517"/>
              <a:chExt cx="2418108" cy="432850"/>
            </a:xfrm>
            <a:grpFill/>
          </p:grpSpPr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xmlns="" id="{437FE2E3-579D-4AA7-8775-C78D1D5631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xmlns="" id="{A6A05323-CAFA-4D34-83D6-3B23B02085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xmlns="" id="{D49C45E0-CA07-4FD4-9097-BF313F498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xmlns="" id="{1EC741B7-EEE8-43D3-9F8E-C2B4DD1965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693639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F37F3B1-5C4C-20BF-10C1-5E564F6A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236" r="23763"/>
          <a:stretch/>
        </p:blipFill>
        <p:spPr>
          <a:xfrm>
            <a:off x="5995119" y="982110"/>
            <a:ext cx="5654663" cy="565466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B6061A8-D267-4967-AF47-C3CC45138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2DB770A-658D-4212-9BF2-236070D5D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9B99195-76A3-4B90-8F45-BAEF05699C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1029419-581A-4B40-B3E3-BD5931F99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8F181C6-C3A7-463D-B837-E6FB1B080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xmlns="" id="{FB6F6AFA-67F5-4D3A-839B-6B3980B6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xmlns="" id="{E9F49015-3756-46EC-AF1A-2F33219CB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Graphic 15">
              <a:extLst>
                <a:ext uri="{FF2B5EF4-FFF2-40B4-BE49-F238E27FC236}">
                  <a16:creationId xmlns:a16="http://schemas.microsoft.com/office/drawing/2014/main" xmlns="" id="{44C1E606-364B-4793-83A8-61AC96EDB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D62BB33-881E-4E43-A746-75C1E7C32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D5BA926C-C7B6-383C-48B7-2ADAC75575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F66BF99-221D-4B89-8806-27CE83F209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7" r="310" b="30727"/>
          <a:stretch/>
        </p:blipFill>
        <p:spPr>
          <a:xfrm>
            <a:off x="386935" y="3535197"/>
            <a:ext cx="5341024" cy="2834964"/>
          </a:xfrm>
          <a:prstGeom prst="rect">
            <a:avLst/>
          </a:prstGeom>
        </p:spPr>
      </p:pic>
      <p:pic>
        <p:nvPicPr>
          <p:cNvPr id="3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3027" y="-9048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8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0">
            <a:extLst>
              <a:ext uri="{FF2B5EF4-FFF2-40B4-BE49-F238E27FC236}">
                <a16:creationId xmlns:a16="http://schemas.microsoft.com/office/drawing/2014/main" xmlns="" id="{F420BC5C-C418-4843-B04B-6918968D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xmlns="" id="{13E5F285-BD95-4989-B20B-778990159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aphic 78">
            <a:extLst>
              <a:ext uri="{FF2B5EF4-FFF2-40B4-BE49-F238E27FC236}">
                <a16:creationId xmlns:a16="http://schemas.microsoft.com/office/drawing/2014/main" xmlns="" id="{6C02F4BE-6538-4CAD-B506-5FEB41D3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" name="Graphic 78">
              <a:extLst>
                <a:ext uri="{FF2B5EF4-FFF2-40B4-BE49-F238E27FC236}">
                  <a16:creationId xmlns:a16="http://schemas.microsoft.com/office/drawing/2014/main" xmlns="" id="{3937246C-D7B5-4CC9-B979-0999DFD5B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aphic 78">
              <a:extLst>
                <a:ext uri="{FF2B5EF4-FFF2-40B4-BE49-F238E27FC236}">
                  <a16:creationId xmlns:a16="http://schemas.microsoft.com/office/drawing/2014/main" xmlns="" id="{559392DF-C926-44F7-920D-C232D60C0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xmlns="" id="{437FE2E3-579D-4AA7-8775-C78D1D5631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xmlns="" id="{A6A05323-CAFA-4D34-83D6-3B23B02085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xmlns="" id="{D49C45E0-CA07-4FD4-9097-BF313F498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xmlns="" id="{1EC741B7-EEE8-43D3-9F8E-C2B4DD1965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xmlns="" id="{55C81525-11A5-8DB3-9B34-67D875C14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3200" b="1" dirty="0"/>
              <a:t>Dziękuję za uwagę :</a:t>
            </a:r>
            <a:endParaRPr lang="en-US" sz="3200" b="1" dirty="0"/>
          </a:p>
          <a:p>
            <a:pPr algn="ctr"/>
            <a:r>
              <a:rPr lang="pl-PL" dirty="0"/>
              <a:t> Jagoda Gradzińska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341F13-D66D-C9D6-1D3A-01A5D463A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983" r="2" b="7269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sp>
        <p:nvSpPr>
          <p:cNvPr id="37" name="Freeform: Shape 22">
            <a:extLst>
              <a:ext uri="{FF2B5EF4-FFF2-40B4-BE49-F238E27FC236}">
                <a16:creationId xmlns:a16="http://schemas.microsoft.com/office/drawing/2014/main" xmlns="" id="{6B6061A8-D267-4967-AF47-C3CC45138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2DB770A-658D-4212-9BF2-236070D5D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9B99195-76A3-4B90-8F45-BAEF05699C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1029419-581A-4B40-B3E3-BD5931F99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8F181C6-C3A7-463D-B837-E6FB1B080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xmlns="" id="{FB6F6AFA-67F5-4D3A-839B-6B3980B6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xmlns="" id="{E9F49015-3756-46EC-AF1A-2F33219CB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xmlns="" id="{44C1E606-364B-4793-83A8-61AC96EDB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D62BB33-881E-4E43-A746-75C1E7C32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8ECCE59-E38C-B061-97C9-ACC2C31BA9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2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604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11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9" name="Group 13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Freeform: Shape 22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1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6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 useBgFill="1">
        <p:nvSpPr>
          <p:cNvPr id="92" name="Rectangle 32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CC463-B354-4720-ADDD-5B1DDD26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52" y="1417747"/>
            <a:ext cx="4176205" cy="2094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Lot z Krakowa do </a:t>
            </a:r>
            <a:r>
              <a:rPr lang="en-US" sz="3400" dirty="0" smtClean="0"/>
              <a:t>Se</a:t>
            </a:r>
            <a:r>
              <a:rPr lang="pl-PL" sz="3400" dirty="0" smtClean="0"/>
              <a:t>v</a:t>
            </a:r>
            <a:r>
              <a:rPr lang="en-US" sz="3400" dirty="0" smtClean="0"/>
              <a:t>illi</a:t>
            </a:r>
            <a:r>
              <a:rPr lang="en-US" sz="3400" dirty="0"/>
              <a:t>, który trwal 3h45min</a:t>
            </a:r>
          </a:p>
        </p:txBody>
      </p:sp>
      <p:sp>
        <p:nvSpPr>
          <p:cNvPr id="93" name="Freeform: Shape 34">
            <a:extLst>
              <a:ext uri="{FF2B5EF4-FFF2-40B4-BE49-F238E27FC236}">
                <a16:creationId xmlns:a16="http://schemas.microsoft.com/office/drawing/2014/main" xmlns="" id="{8972B65B-8AFA-4B5C-BFC6-E443F3777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4" name="Graphic 78">
            <a:extLst>
              <a:ext uri="{FF2B5EF4-FFF2-40B4-BE49-F238E27FC236}">
                <a16:creationId xmlns:a16="http://schemas.microsoft.com/office/drawing/2014/main" xmlns="" id="{8B32F32D-2578-47BA-A8C8-B9CC3F8A0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8772"/>
            <a:ext cx="972241" cy="490305"/>
            <a:chOff x="4886325" y="3374517"/>
            <a:chExt cx="2418492" cy="1219682"/>
          </a:xfrm>
          <a:solidFill>
            <a:schemeClr val="accent1"/>
          </a:solidFill>
        </p:grpSpPr>
        <p:sp>
          <p:nvSpPr>
            <p:cNvPr id="38" name="Graphic 78">
              <a:extLst>
                <a:ext uri="{FF2B5EF4-FFF2-40B4-BE49-F238E27FC236}">
                  <a16:creationId xmlns:a16="http://schemas.microsoft.com/office/drawing/2014/main" xmlns="" id="{FE39C5A6-D000-4F68-8942-DD0D6D6F83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xmlns="" id="{E89890B6-1232-480B-A1E4-4EE4897F6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4517"/>
              <a:ext cx="2418108" cy="1219682"/>
              <a:chOff x="4886709" y="3374517"/>
              <a:chExt cx="2418108" cy="1219682"/>
            </a:xfrm>
            <a:grpFill/>
          </p:grpSpPr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xmlns="" id="{AA2A92B4-DD5E-4659-876C-CEF27D8A33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xmlns="" id="{CB3716F9-57FA-4E55-B926-D141DFDE70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xmlns="" id="{6E65CA48-F624-4AAA-B08C-4D030E798B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Graphic 78">
                <a:extLst>
                  <a:ext uri="{FF2B5EF4-FFF2-40B4-BE49-F238E27FC236}">
                    <a16:creationId xmlns:a16="http://schemas.microsoft.com/office/drawing/2014/main" xmlns="" id="{5AB96607-3A57-4F71-87E5-C0D546FEBF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4480471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C92E5E0-855B-454E-84FC-81AE48072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807" y="2226139"/>
            <a:ext cx="3196691" cy="23975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FA412A4-FCD0-4C76-A8A3-C26F6F00E5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237" y="764394"/>
            <a:ext cx="3192820" cy="239461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7FA2737-D991-4BD3-8381-CEEFF6554D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237" y="3518259"/>
            <a:ext cx="3192820" cy="2394615"/>
          </a:xfrm>
          <a:prstGeom prst="rect">
            <a:avLst/>
          </a:prstGeom>
        </p:spPr>
      </p:pic>
      <p:sp>
        <p:nvSpPr>
          <p:cNvPr id="96" name="Freeform: Shape 44">
            <a:extLst>
              <a:ext uri="{FF2B5EF4-FFF2-40B4-BE49-F238E27FC236}">
                <a16:creationId xmlns:a16="http://schemas.microsoft.com/office/drawing/2014/main" xmlns="" id="{286E5E1D-FD49-448F-83C8-E06466BE5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899042" y="5608708"/>
            <a:ext cx="4292956" cy="124929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7" name="Group 46">
            <a:extLst>
              <a:ext uri="{FF2B5EF4-FFF2-40B4-BE49-F238E27FC236}">
                <a16:creationId xmlns:a16="http://schemas.microsoft.com/office/drawing/2014/main" xmlns="" id="{D82E7BA0-A7BA-4C61-9D6F-5345A5405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5369E81-3115-4284-995E-F753EB421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44729589-1C6A-4995-83DB-3C8AC2B8DE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A966D0D-0B99-4534-8150-ECA25F804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Graphic 12">
              <a:extLst>
                <a:ext uri="{FF2B5EF4-FFF2-40B4-BE49-F238E27FC236}">
                  <a16:creationId xmlns:a16="http://schemas.microsoft.com/office/drawing/2014/main" xmlns="" id="{7DC8EDF8-9492-4A6B-8050-A6B44F11B5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Graphic 15">
              <a:extLst>
                <a:ext uri="{FF2B5EF4-FFF2-40B4-BE49-F238E27FC236}">
                  <a16:creationId xmlns:a16="http://schemas.microsoft.com/office/drawing/2014/main" xmlns="" id="{13B4EDF3-5414-4F6E-8824-4FDC7BFD5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xmlns="" id="{6CE204CE-5738-4712-8E02-CF746C010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2369023-4235-4E1E-A424-EA0EA83DE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6E79AF4-3108-475E-AF5E-0E8CC8D09D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4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2664" y="5045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6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5E52-30A7-4BF2-A06B-01754C0B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945218"/>
            <a:ext cx="10077557" cy="779224"/>
          </a:xfrm>
        </p:spPr>
        <p:txBody>
          <a:bodyPr/>
          <a:lstStyle/>
          <a:p>
            <a:pPr algn="ctr"/>
            <a:r>
              <a:rPr lang="en-US" dirty="0"/>
              <a:t>Przylot do </a:t>
            </a:r>
            <a:r>
              <a:rPr lang="en-US" dirty="0" smtClean="0"/>
              <a:t>Se</a:t>
            </a:r>
            <a:r>
              <a:rPr lang="pl-PL" dirty="0" smtClean="0"/>
              <a:t>v</a:t>
            </a:r>
            <a:r>
              <a:rPr lang="en-US" dirty="0" smtClean="0"/>
              <a:t>illi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CA722-AB19-4E3B-A4E5-BE6DD1A9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09" y="1866901"/>
            <a:ext cx="10077557" cy="4074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Po przylocie do </a:t>
            </a:r>
            <a:r>
              <a:rPr lang="en-US" sz="2400" dirty="0" smtClean="0"/>
              <a:t>Se</a:t>
            </a:r>
            <a:r>
              <a:rPr lang="pl-PL" sz="2400" dirty="0" smtClean="0"/>
              <a:t>v</a:t>
            </a:r>
            <a:r>
              <a:rPr lang="en-US" sz="2400" dirty="0" smtClean="0"/>
              <a:t>illi</a:t>
            </a:r>
            <a:r>
              <a:rPr lang="en-US" sz="2400" dirty="0"/>
              <a:t> zakwaterowaliśmy się w Rezydencji Euromind. Następnego dnia spotkaliśmy się z naszym koordynatorem fimy Euromind, zapoznając się z obowiązującymi nas zasadami.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771627C-9C9B-4A6C-9A71-6163D61F6E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584" y="-4313"/>
            <a:ext cx="1301510" cy="101504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32304751-F523-4D19-942D-637245EDA5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2626" y="3707726"/>
            <a:ext cx="3922143" cy="295062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4215D7F3-1760-4BB1-BC76-BA772E71DC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0249" y="3708640"/>
            <a:ext cx="3922142" cy="294879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A295A226-7F45-42EF-922B-1106F1E90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68" t="-404" b="25815"/>
          <a:stretch/>
        </p:blipFill>
        <p:spPr>
          <a:xfrm>
            <a:off x="-407" y="-3565"/>
            <a:ext cx="1901802" cy="1015954"/>
          </a:xfrm>
          <a:prstGeom prst="rect">
            <a:avLst/>
          </a:prstGeom>
        </p:spPr>
      </p:pic>
      <p:pic>
        <p:nvPicPr>
          <p:cNvPr id="12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817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0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: Shape 117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1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2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4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E16CD-6426-4858-901C-C1954F24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5" y="1201436"/>
            <a:ext cx="5577547" cy="158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Zapoznanie z firmą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7ED90-6CCB-4E54-9B78-5A48E45D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121" y="1204332"/>
            <a:ext cx="5745276" cy="13514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Markaride </a:t>
            </a:r>
            <a:r>
              <a:rPr lang="en-US" sz="2400" dirty="0"/>
              <a:t>– jest to sklep z odzieżą najlepszych marek modowych w </a:t>
            </a:r>
            <a:r>
              <a:rPr lang="en-US" sz="2400" dirty="0" smtClean="0"/>
              <a:t>Se</a:t>
            </a:r>
            <a:r>
              <a:rPr lang="pl-PL" sz="2400" dirty="0" smtClean="0"/>
              <a:t>v</a:t>
            </a:r>
            <a:r>
              <a:rPr lang="en-US" sz="2400" dirty="0" smtClean="0"/>
              <a:t>illi</a:t>
            </a:r>
            <a:r>
              <a:rPr lang="en-US" sz="2400" dirty="0"/>
              <a:t>.</a:t>
            </a:r>
          </a:p>
        </p:txBody>
      </p:sp>
      <p:grpSp>
        <p:nvGrpSpPr>
          <p:cNvPr id="141" name="Graphic 78">
            <a:extLst>
              <a:ext uri="{FF2B5EF4-FFF2-40B4-BE49-F238E27FC236}">
                <a16:creationId xmlns:a16="http://schemas.microsoft.com/office/drawing/2014/main" xmlns="" id="{674FBD09-398F-4886-8D52-3CCAB16E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2" name="Graphic 78">
              <a:extLst>
                <a:ext uri="{FF2B5EF4-FFF2-40B4-BE49-F238E27FC236}">
                  <a16:creationId xmlns:a16="http://schemas.microsoft.com/office/drawing/2014/main" xmlns="" id="{794E9BAB-B9ED-4E72-B558-1E4B87537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3" name="Graphic 78">
              <a:extLst>
                <a:ext uri="{FF2B5EF4-FFF2-40B4-BE49-F238E27FC236}">
                  <a16:creationId xmlns:a16="http://schemas.microsoft.com/office/drawing/2014/main" xmlns="" id="{809A1029-A1BA-4EF8-959B-2AF852A34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4" name="Graphic 78">
                <a:extLst>
                  <a:ext uri="{FF2B5EF4-FFF2-40B4-BE49-F238E27FC236}">
                    <a16:creationId xmlns:a16="http://schemas.microsoft.com/office/drawing/2014/main" xmlns="" id="{1618CAAA-B087-4302-8144-EFDD1D9FDB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Graphic 78">
                <a:extLst>
                  <a:ext uri="{FF2B5EF4-FFF2-40B4-BE49-F238E27FC236}">
                    <a16:creationId xmlns:a16="http://schemas.microsoft.com/office/drawing/2014/main" xmlns="" id="{D71D93E1-AEA4-4F92-BA99-24786C8A11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Graphic 78">
                <a:extLst>
                  <a:ext uri="{FF2B5EF4-FFF2-40B4-BE49-F238E27FC236}">
                    <a16:creationId xmlns:a16="http://schemas.microsoft.com/office/drawing/2014/main" xmlns="" id="{CE7112A6-6EAE-4620-B089-30D687AA0A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Graphic 78">
                <a:extLst>
                  <a:ext uri="{FF2B5EF4-FFF2-40B4-BE49-F238E27FC236}">
                    <a16:creationId xmlns:a16="http://schemas.microsoft.com/office/drawing/2014/main" xmlns="" id="{6F45DEA9-D350-4D7C-B408-D0250EE30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BAA4F5F-DC64-4D36-811A-D9E7A8F2D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865" b="4867"/>
          <a:stretch/>
        </p:blipFill>
        <p:spPr>
          <a:xfrm>
            <a:off x="6824" y="2882642"/>
            <a:ext cx="12178352" cy="401251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35B5F08-F741-40D6-842A-9697FB9493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32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121" y="3401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5">
            <a:extLst>
              <a:ext uri="{FF2B5EF4-FFF2-40B4-BE49-F238E27FC236}">
                <a16:creationId xmlns:a16="http://schemas.microsoft.com/office/drawing/2014/main" xmlns="" id="{F420BC5C-C418-4843-B04B-6918968D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17">
            <a:extLst>
              <a:ext uri="{FF2B5EF4-FFF2-40B4-BE49-F238E27FC236}">
                <a16:creationId xmlns:a16="http://schemas.microsoft.com/office/drawing/2014/main" xmlns="" id="{13E5F285-BD95-4989-B20B-778990159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6" name="Graphic 78">
            <a:extLst>
              <a:ext uri="{FF2B5EF4-FFF2-40B4-BE49-F238E27FC236}">
                <a16:creationId xmlns:a16="http://schemas.microsoft.com/office/drawing/2014/main" xmlns="" id="{6C02F4BE-6538-4CAD-B506-5FEB41D3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1" name="Graphic 78">
              <a:extLst>
                <a:ext uri="{FF2B5EF4-FFF2-40B4-BE49-F238E27FC236}">
                  <a16:creationId xmlns:a16="http://schemas.microsoft.com/office/drawing/2014/main" xmlns="" id="{3937246C-D7B5-4CC9-B979-0999DFD5B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aphic 78">
              <a:extLst>
                <a:ext uri="{FF2B5EF4-FFF2-40B4-BE49-F238E27FC236}">
                  <a16:creationId xmlns:a16="http://schemas.microsoft.com/office/drawing/2014/main" xmlns="" id="{559392DF-C926-44F7-920D-C232D60C0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" name="Graphic 78">
                <a:extLst>
                  <a:ext uri="{FF2B5EF4-FFF2-40B4-BE49-F238E27FC236}">
                    <a16:creationId xmlns:a16="http://schemas.microsoft.com/office/drawing/2014/main" xmlns="" id="{437FE2E3-579D-4AA7-8775-C78D1D5631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:a16="http://schemas.microsoft.com/office/drawing/2014/main" xmlns="" id="{A6A05323-CAFA-4D34-83D6-3B23B02085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xmlns="" id="{D49C45E0-CA07-4FD4-9097-BF313F498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:a16="http://schemas.microsoft.com/office/drawing/2014/main" xmlns="" id="{1EC741B7-EEE8-43D3-9F8E-C2B4DD1965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70EF76F-B35B-419C-9977-B0BC390705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782" y="1778068"/>
            <a:ext cx="2839903" cy="429183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2343185-2AA9-4062-A949-0B709D16F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820" y="2281276"/>
            <a:ext cx="2957493" cy="296911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252EBEBE-8B5B-4881-9236-932585ABEF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7929" y="3063997"/>
            <a:ext cx="3798708" cy="3037807"/>
          </a:xfrm>
          <a:prstGeom prst="rect">
            <a:avLst/>
          </a:prstGeom>
        </p:spPr>
      </p:pic>
      <p:sp>
        <p:nvSpPr>
          <p:cNvPr id="59" name="Freeform: Shape 27">
            <a:extLst>
              <a:ext uri="{FF2B5EF4-FFF2-40B4-BE49-F238E27FC236}">
                <a16:creationId xmlns:a16="http://schemas.microsoft.com/office/drawing/2014/main" xmlns="" id="{6B6061A8-D267-4967-AF47-C3CC45138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xmlns="" id="{12DB770A-658D-4212-9BF2-236070D5D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868345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9B99195-76A3-4B90-8F45-BAEF05699C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1029419-581A-4B40-B3E3-BD5931F99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8F181C6-C3A7-463D-B837-E6FB1B080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xmlns="" id="{FB6F6AFA-67F5-4D3A-839B-6B3980B6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Graphic 15">
              <a:extLst>
                <a:ext uri="{FF2B5EF4-FFF2-40B4-BE49-F238E27FC236}">
                  <a16:creationId xmlns:a16="http://schemas.microsoft.com/office/drawing/2014/main" xmlns="" id="{E9F49015-3756-46EC-AF1A-2F33219CB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Graphic 15">
              <a:extLst>
                <a:ext uri="{FF2B5EF4-FFF2-40B4-BE49-F238E27FC236}">
                  <a16:creationId xmlns:a16="http://schemas.microsoft.com/office/drawing/2014/main" xmlns="" id="{44C1E606-364B-4793-83A8-61AC96EDB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D62BB33-881E-4E43-A746-75C1E7C32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8B9EFB20-F57D-42F0-A57A-78582F8C7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978545" y="290607"/>
            <a:ext cx="3798317" cy="2461943"/>
          </a:xfr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E1DBC450-51E4-432B-9161-8442A8C45D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2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0733" y="-431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6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1210A07-0F0A-4470-B745-096D981A05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4710" y="560628"/>
            <a:ext cx="3668203" cy="303380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0E081EB-A8C9-4806-9248-AFAF9E1874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865" y="3392968"/>
            <a:ext cx="2867025" cy="309131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2CC0CB4-9FD1-48DF-A72A-EFFB32D40C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7754" y="-8806"/>
            <a:ext cx="1314450" cy="10096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941EB48C-C7FE-41AF-BEF8-F9E877F05D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0589" y="1357223"/>
            <a:ext cx="2239993" cy="33528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2FAFEE80-9D60-4EC8-80CD-8655841123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3494" y="3918552"/>
            <a:ext cx="4238445" cy="2658368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696" y="-8806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9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57A34-B2FF-4E43-8C16-3DD1DA6E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75" y="499520"/>
            <a:ext cx="10077557" cy="1325563"/>
          </a:xfrm>
        </p:spPr>
        <p:txBody>
          <a:bodyPr/>
          <a:lstStyle/>
          <a:p>
            <a:pPr algn="ctr"/>
            <a:r>
              <a:rPr lang="en-US" dirty="0"/>
              <a:t>Praktyki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F4C84-2B69-45CF-89CB-EB0A93DA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6" y="2406866"/>
            <a:ext cx="10077557" cy="4382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 trakcie praktyk nauczyłam się pracy w grupie, odpowiedzialności, </a:t>
            </a:r>
            <a:r>
              <a:rPr lang="en-US" dirty="0" smtClean="0"/>
              <a:t>sumienności</a:t>
            </a:r>
            <a:r>
              <a:rPr lang="pl-PL" dirty="0" smtClean="0"/>
              <a:t>.</a:t>
            </a:r>
            <a:r>
              <a:rPr lang="en-US" dirty="0" smtClean="0"/>
              <a:t>  </a:t>
            </a:r>
            <a:r>
              <a:rPr lang="pl-PL" dirty="0" smtClean="0"/>
              <a:t>R</a:t>
            </a:r>
            <a:r>
              <a:rPr lang="en-US" dirty="0" smtClean="0"/>
              <a:t>ozwinęłam </a:t>
            </a:r>
            <a:r>
              <a:rPr lang="en-US" dirty="0"/>
              <a:t>umiejętności społeczne oraz nauczyłam się stosować swoją wiedzę w praktce. 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Co dał mi staż?</a:t>
            </a:r>
          </a:p>
          <a:p>
            <a:r>
              <a:rPr lang="en-US" dirty="0"/>
              <a:t>Dzięki stażowi nabyłam kompetencje takie jak :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/>
              <a:t>organizacja </a:t>
            </a:r>
            <a:r>
              <a:rPr lang="pl-PL" dirty="0" smtClean="0"/>
              <a:t>i</a:t>
            </a:r>
            <a:r>
              <a:rPr lang="en-US" dirty="0" smtClean="0"/>
              <a:t> </a:t>
            </a:r>
            <a:r>
              <a:rPr lang="en-US" dirty="0"/>
              <a:t>monitorowanie procesów </a:t>
            </a:r>
            <a:r>
              <a:rPr lang="en-US" dirty="0" smtClean="0"/>
              <a:t>magazynowych</a:t>
            </a:r>
            <a:r>
              <a:rPr lang="pl-PL" dirty="0" smtClean="0"/>
              <a:t>,</a:t>
            </a:r>
            <a:endParaRPr lang="en-US" dirty="0"/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/>
              <a:t>przygotowywanie dokumentacji </a:t>
            </a:r>
            <a:r>
              <a:rPr lang="en-US" dirty="0" smtClean="0"/>
              <a:t>magazynowej</a:t>
            </a:r>
            <a:r>
              <a:rPr lang="pl-PL" dirty="0" smtClean="0"/>
              <a:t>,</a:t>
            </a:r>
            <a:endParaRPr lang="en-US" dirty="0"/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/>
              <a:t>planowanie obrotem </a:t>
            </a:r>
            <a:r>
              <a:rPr lang="en-US" dirty="0" smtClean="0"/>
              <a:t>towarowym</a:t>
            </a:r>
            <a:r>
              <a:rPr lang="pl-PL" dirty="0" smtClean="0"/>
              <a:t>,</a:t>
            </a:r>
            <a:endParaRPr lang="en-US" dirty="0"/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/>
              <a:t>sporządzanie dokumentacji </a:t>
            </a:r>
            <a:r>
              <a:rPr lang="en-US" dirty="0" smtClean="0"/>
              <a:t>transportowej</a:t>
            </a:r>
            <a:r>
              <a:rPr lang="pl-PL" dirty="0" smtClean="0"/>
              <a:t>,</a:t>
            </a:r>
            <a:endParaRPr lang="en-US" dirty="0"/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/>
              <a:t>przygotowywanie towaru zamówionego internetowo przez klienta do </a:t>
            </a:r>
            <a:r>
              <a:rPr lang="en-US" dirty="0" smtClean="0"/>
              <a:t>transportu</a:t>
            </a:r>
            <a:r>
              <a:rPr lang="pl-PL" dirty="0" smtClean="0"/>
              <a:t>.</a:t>
            </a:r>
            <a:r>
              <a:rPr lang="en-US" dirty="0"/>
              <a:t> 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508874B-0FBD-478E-867B-0BEFB87C53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" y="-4313"/>
            <a:ext cx="1301510" cy="1015042"/>
          </a:xfrm>
          <a:prstGeom prst="rect">
            <a:avLst/>
          </a:prstGeom>
        </p:spPr>
      </p:pic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4430" y="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0610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204</Words>
  <Application>Microsoft Office PowerPoint</Application>
  <PresentationFormat>Panoramiczny</PresentationFormat>
  <Paragraphs>43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Avenir Next LT Pro</vt:lpstr>
      <vt:lpstr>Avenir Next LT Pro Light</vt:lpstr>
      <vt:lpstr>Calibri Light</vt:lpstr>
      <vt:lpstr>Courier New</vt:lpstr>
      <vt:lpstr>Georgia Pro Semibold</vt:lpstr>
      <vt:lpstr>RocaVTI</vt:lpstr>
      <vt:lpstr> Wyjazd do Hiszpanii w ramach projektu "Sandomierski Ekonomik zdobywa mobilności w Hiszpanii".</vt:lpstr>
      <vt:lpstr>Przygotowania do wyjazdu : </vt:lpstr>
      <vt:lpstr>Wyruszyliśmy dnia 19.02 2022 r. z przed budynku  Zespołu Szkół Ekonomicznych im. Eugeniusza Kwiatkowskiego w Sandomierzu </vt:lpstr>
      <vt:lpstr>Lot z Krakowa do Sevilli, który trwal 3h45min</vt:lpstr>
      <vt:lpstr>Przylot do Sevilli</vt:lpstr>
      <vt:lpstr>Zapoznanie z firmą</vt:lpstr>
      <vt:lpstr>Prezentacja programu PowerPoint</vt:lpstr>
      <vt:lpstr>Prezentacja programu PowerPoint</vt:lpstr>
      <vt:lpstr>Praktyki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 było warto?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</cp:lastModifiedBy>
  <cp:revision>29</cp:revision>
  <dcterms:created xsi:type="dcterms:W3CDTF">2022-03-19T18:31:20Z</dcterms:created>
  <dcterms:modified xsi:type="dcterms:W3CDTF">2022-08-30T16:16:01Z</dcterms:modified>
</cp:coreProperties>
</file>