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1A37-EC01-49E7-B619-3D6E159A6FA1}" type="datetimeFigureOut">
              <a:rPr lang="pl-PL" smtClean="0"/>
              <a:pPr/>
              <a:t>26.04.2023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A464A-D149-4A0A-8143-221270FD99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1A37-EC01-49E7-B619-3D6E159A6FA1}" type="datetimeFigureOut">
              <a:rPr lang="pl-PL" smtClean="0"/>
              <a:pPr/>
              <a:t>26.04.2023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A464A-D149-4A0A-8143-221270FD99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1A37-EC01-49E7-B619-3D6E159A6FA1}" type="datetimeFigureOut">
              <a:rPr lang="pl-PL" smtClean="0"/>
              <a:pPr/>
              <a:t>26.04.2023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A464A-D149-4A0A-8143-221270FD99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1A37-EC01-49E7-B619-3D6E159A6FA1}" type="datetimeFigureOut">
              <a:rPr lang="pl-PL" smtClean="0"/>
              <a:pPr/>
              <a:t>26.04.2023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A464A-D149-4A0A-8143-221270FD99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1A37-EC01-49E7-B619-3D6E159A6FA1}" type="datetimeFigureOut">
              <a:rPr lang="pl-PL" smtClean="0"/>
              <a:pPr/>
              <a:t>26.04.2023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A464A-D149-4A0A-8143-221270FD99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1A37-EC01-49E7-B619-3D6E159A6FA1}" type="datetimeFigureOut">
              <a:rPr lang="pl-PL" smtClean="0"/>
              <a:pPr/>
              <a:t>26.04.2023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A464A-D149-4A0A-8143-221270FD99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1A37-EC01-49E7-B619-3D6E159A6FA1}" type="datetimeFigureOut">
              <a:rPr lang="pl-PL" smtClean="0"/>
              <a:pPr/>
              <a:t>26.04.2023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A464A-D149-4A0A-8143-221270FD99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1A37-EC01-49E7-B619-3D6E159A6FA1}" type="datetimeFigureOut">
              <a:rPr lang="pl-PL" smtClean="0"/>
              <a:pPr/>
              <a:t>26.04.2023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A464A-D149-4A0A-8143-221270FD99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1A37-EC01-49E7-B619-3D6E159A6FA1}" type="datetimeFigureOut">
              <a:rPr lang="pl-PL" smtClean="0"/>
              <a:pPr/>
              <a:t>26.04.2023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A464A-D149-4A0A-8143-221270FD99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1A37-EC01-49E7-B619-3D6E159A6FA1}" type="datetimeFigureOut">
              <a:rPr lang="pl-PL" smtClean="0"/>
              <a:pPr/>
              <a:t>26.04.2023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A464A-D149-4A0A-8143-221270FD99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1A37-EC01-49E7-B619-3D6E159A6FA1}" type="datetimeFigureOut">
              <a:rPr lang="pl-PL" smtClean="0"/>
              <a:pPr/>
              <a:t>26.04.2023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A464A-D149-4A0A-8143-221270FD99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921A37-EC01-49E7-B619-3D6E159A6FA1}" type="datetimeFigureOut">
              <a:rPr lang="pl-PL" smtClean="0"/>
              <a:pPr/>
              <a:t>26.04.2023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DA464A-D149-4A0A-8143-221270FD99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Matura 2023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980728"/>
            <a:ext cx="6400800" cy="568863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sz="2800" b="1" u="sng" dirty="0" smtClean="0">
                <a:solidFill>
                  <a:schemeClr val="tx1"/>
                </a:solidFill>
              </a:rPr>
              <a:t>Czynności </a:t>
            </a:r>
            <a:r>
              <a:rPr lang="pl-PL" sz="2800" b="1" u="sng" dirty="0">
                <a:solidFill>
                  <a:schemeClr val="tx1"/>
                </a:solidFill>
              </a:rPr>
              <a:t>wstępne przed </a:t>
            </a:r>
            <a:r>
              <a:rPr lang="pl-PL" sz="2800" b="1" u="sng" dirty="0" smtClean="0">
                <a:solidFill>
                  <a:schemeClr val="tx1"/>
                </a:solidFill>
              </a:rPr>
              <a:t>egzaminem</a:t>
            </a:r>
          </a:p>
          <a:p>
            <a:pPr lvl="0"/>
            <a:endParaRPr lang="pl-PL" sz="2800" b="1" u="sng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1"/>
                </a:solidFill>
              </a:rPr>
              <a:t> O godzinie wyznaczonej przez PZN zdający wchodzą do sali egzaminacyjnej </a:t>
            </a:r>
          </a:p>
          <a:p>
            <a:pPr lvl="0" algn="l"/>
            <a:r>
              <a:rPr lang="pl-PL" sz="1400" dirty="0" smtClean="0">
                <a:solidFill>
                  <a:schemeClr val="tx1"/>
                </a:solidFill>
              </a:rPr>
              <a:t>pojedynczo, okazując dokument ze zdjęciem potwierdzający tożsamość; </a:t>
            </a:r>
          </a:p>
          <a:p>
            <a:pPr lvl="0" algn="l"/>
            <a:endParaRPr lang="pl-PL" sz="14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1"/>
                </a:solidFill>
              </a:rPr>
              <a:t> PZN lub członek zespołu nadzorującego losuje w i obecności ucznia numer stolika i wpisuje je w wykazie zdających. </a:t>
            </a:r>
          </a:p>
          <a:p>
            <a:pPr lvl="0" algn="l"/>
            <a:endParaRPr lang="pl-PL" sz="14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1"/>
                </a:solidFill>
              </a:rPr>
              <a:t> Przy wejściu zdający otrzymują naklejki  z paskami kodowymi i podpisuje się na wykazie zdających własnym długopisem. </a:t>
            </a:r>
            <a:r>
              <a:rPr lang="pl-PL" sz="1400" u="sng" dirty="0" smtClean="0">
                <a:solidFill>
                  <a:schemeClr val="tx1"/>
                </a:solidFill>
              </a:rPr>
              <a:t>Zwrócić uwagę</a:t>
            </a:r>
            <a:r>
              <a:rPr lang="pl-PL" sz="1400" dirty="0" smtClean="0">
                <a:solidFill>
                  <a:schemeClr val="tx1"/>
                </a:solidFill>
              </a:rPr>
              <a:t> – nie wolno wymieniać się naklejkami, ani sobie pożyczać </a:t>
            </a:r>
          </a:p>
          <a:p>
            <a:pPr lvl="0" algn="l">
              <a:buFont typeface="Arial" pitchFamily="34" charset="0"/>
              <a:buChar char="•"/>
            </a:pPr>
            <a:endParaRPr lang="pl-PL" sz="14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1"/>
                </a:solidFill>
              </a:rPr>
              <a:t> Na arkuszu nie należy przyklejać naklejki z imieniem i nazwiskiem </a:t>
            </a:r>
          </a:p>
          <a:p>
            <a:pPr lvl="0" algn="l">
              <a:buFont typeface="Arial" pitchFamily="34" charset="0"/>
              <a:buChar char="•"/>
            </a:pPr>
            <a:endParaRPr lang="pl-PL" sz="14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1"/>
                </a:solidFill>
              </a:rPr>
              <a:t> Zdający  zbiera kartę z kodami i przynosi ją  na kolejny dzień egzaminu </a:t>
            </a:r>
          </a:p>
          <a:p>
            <a:pPr lvl="0" algn="l">
              <a:buFont typeface="Arial" pitchFamily="34" charset="0"/>
              <a:buChar char="•"/>
            </a:pPr>
            <a:endParaRPr lang="pl-PL" sz="14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1"/>
                </a:solidFill>
              </a:rPr>
              <a:t> Zdający mogą wnieść do sali egzaminacyjnej małą butelkę wody.  </a:t>
            </a:r>
          </a:p>
          <a:p>
            <a:pPr lvl="0" algn="l">
              <a:buFont typeface="Arial" pitchFamily="34" charset="0"/>
              <a:buChar char="•"/>
            </a:pPr>
            <a:endParaRPr lang="pl-PL" sz="14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1"/>
                </a:solidFill>
              </a:rPr>
              <a:t> Na salę egzaminacyjną obowiązuje zakaz wnoszenia telefonów i innych niedozwolonych urządzeń telekomunikacyjnych  (również słuchawek w uchu) –ich wniesienie skutkuje to unieważnieniem egzaminu </a:t>
            </a:r>
          </a:p>
          <a:p>
            <a:pPr lvl="0" algn="l"/>
            <a:endParaRPr lang="pl-PL" sz="14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1"/>
                </a:solidFill>
              </a:rPr>
              <a:t> Urządzenia teleinformacyjne/telefony, kurtki, torebki należy pozostawić w miejscu wskazanym przez ZN </a:t>
            </a:r>
          </a:p>
          <a:p>
            <a:pPr lvl="0" algn="l">
              <a:buFont typeface="Arial" pitchFamily="34" charset="0"/>
              <a:buChar char="•"/>
            </a:pPr>
            <a:endParaRPr lang="pl-PL" sz="1400" dirty="0"/>
          </a:p>
          <a:p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Matura 2023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980728"/>
            <a:ext cx="6400800" cy="5688632"/>
          </a:xfrm>
        </p:spPr>
        <p:txBody>
          <a:bodyPr>
            <a:normAutofit lnSpcReduction="10000"/>
          </a:bodyPr>
          <a:lstStyle/>
          <a:p>
            <a:pPr lvl="0"/>
            <a:r>
              <a:rPr lang="pl-PL" sz="2800" b="1" u="sng" dirty="0" smtClean="0">
                <a:solidFill>
                  <a:schemeClr val="tx1"/>
                </a:solidFill>
              </a:rPr>
              <a:t>Czynności wstępne przed egzaminem</a:t>
            </a:r>
          </a:p>
          <a:p>
            <a:pPr lvl="0"/>
            <a:endParaRPr lang="pl-PL" sz="1200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l-PL" sz="1200" dirty="0" smtClean="0"/>
              <a:t> </a:t>
            </a:r>
            <a:r>
              <a:rPr lang="pl-PL" sz="1400" dirty="0" smtClean="0"/>
              <a:t>Zdający na salę egzaminacyjna mogą wnieść wyłącznie: </a:t>
            </a:r>
          </a:p>
          <a:p>
            <a:pPr marL="256032" lvl="0" indent="-228600">
              <a:buFont typeface="+mj-lt"/>
              <a:buAutoNum type="arabicPeriod"/>
            </a:pPr>
            <a:r>
              <a:rPr lang="pl-PL" sz="1400" dirty="0" smtClean="0"/>
              <a:t>właściwe przybory na egzaminie wymienionych w komunikacie CKE, - nie można pożyczać przyborów od innych zdających.</a:t>
            </a:r>
          </a:p>
          <a:p>
            <a:pPr marL="256032" lvl="0" indent="-228600">
              <a:buFont typeface="+mj-lt"/>
              <a:buAutoNum type="arabicPeriod"/>
            </a:pPr>
            <a:r>
              <a:rPr lang="pl-PL" sz="1400" dirty="0" smtClean="0"/>
              <a:t>małą butelkę wody mineralnej, chusteczki higieniczne </a:t>
            </a:r>
          </a:p>
          <a:p>
            <a:pPr marL="256032" lvl="0" indent="-228600">
              <a:buFont typeface="+mj-lt"/>
              <a:buAutoNum type="arabicPeriod"/>
            </a:pPr>
            <a:r>
              <a:rPr lang="pl-PL" sz="1400" dirty="0" smtClean="0"/>
              <a:t>długopis, pióro z czarnym tuszem</a:t>
            </a:r>
          </a:p>
          <a:p>
            <a:pPr lvl="0">
              <a:buFont typeface="Arial" pitchFamily="34" charset="0"/>
              <a:buChar char="•"/>
            </a:pPr>
            <a:r>
              <a:rPr lang="pl-PL" sz="1400" dirty="0" smtClean="0"/>
              <a:t> Przewodniczący Zespołu Nadzorującego  zapyta, czy wszyscy są zdrowi,  dobrze się czują i są zdolni przystąpić do egzaminu. </a:t>
            </a:r>
          </a:p>
          <a:p>
            <a:pPr marL="370332" indent="-342900">
              <a:buFont typeface="+mj-lt"/>
              <a:buAutoNum type="arabicPeriod"/>
            </a:pPr>
            <a:r>
              <a:rPr lang="pl-PL" sz="1400" dirty="0" smtClean="0"/>
              <a:t>( gdy ktoś się źle czuje lepiej niech idzie do lekarza, dostarczy zaświadczenie, </a:t>
            </a:r>
            <a:r>
              <a:rPr lang="pl-PL" sz="1400" dirty="0" err="1" smtClean="0"/>
              <a:t>wypęlni</a:t>
            </a:r>
            <a:r>
              <a:rPr lang="pl-PL" sz="1400" dirty="0" smtClean="0"/>
              <a:t> wniosek – załącznik nr 6 o terminu dodatkowy – najlepiej w tym samym dniu lub następnym , że jest chory i po otrzymaniu zgody OKE  zdaje w terminie dodatkowym). </a:t>
            </a:r>
          </a:p>
          <a:p>
            <a:pPr marL="370332" indent="-342900">
              <a:buFont typeface="+mj-lt"/>
              <a:buAutoNum type="arabicPeriod"/>
            </a:pPr>
            <a:r>
              <a:rPr lang="pl-PL" sz="1400" dirty="0" smtClean="0"/>
              <a:t>Gdy ktoś źle się będzie czuł, a przystąpi do egzaminu  i go przerwie – arkusz będzie podlegał sprawdzaniu i ocenie.  </a:t>
            </a:r>
          </a:p>
          <a:p>
            <a:pPr lvl="0">
              <a:buFont typeface="Arial" pitchFamily="34" charset="0"/>
              <a:buChar char="•"/>
            </a:pPr>
            <a:r>
              <a:rPr lang="pl-PL" sz="1400" dirty="0" smtClean="0"/>
              <a:t> Zdający używają wyłącznie długopisu, pióra z </a:t>
            </a:r>
            <a:r>
              <a:rPr lang="pl-PL" sz="1400" u="sng" dirty="0" smtClean="0"/>
              <a:t>czarnym tuszem, </a:t>
            </a:r>
            <a:r>
              <a:rPr lang="pl-PL" sz="1400" dirty="0" smtClean="0"/>
              <a:t>obowiązuje  zakaz używania ołówków, gumek do zmazywania  i innych kolorowych przyborów </a:t>
            </a:r>
          </a:p>
          <a:p>
            <a:pPr lvl="0">
              <a:buFont typeface="Arial" pitchFamily="34" charset="0"/>
              <a:buChar char="•"/>
            </a:pPr>
            <a:r>
              <a:rPr lang="pl-PL" sz="1400" dirty="0" smtClean="0"/>
              <a:t> Po otrzymaniu arkusza zdający sprawdzają czy otrzymali właściwy arkusz ( są dwie formuły 2023 – fioletowe  i 2015 – żółte, oznaczone innymi kolorami również  w jednej sali egzaminacyjnej są zdający piszący arkusz standardowy i z dostosowaniami) </a:t>
            </a:r>
          </a:p>
          <a:p>
            <a:pPr lvl="0">
              <a:buFont typeface="Arial" pitchFamily="34" charset="0"/>
              <a:buChar char="•"/>
            </a:pPr>
            <a:r>
              <a:rPr lang="pl-PL" sz="1400" dirty="0" smtClean="0"/>
              <a:t> Po otwarciu arkuszu egzaminacyjnych, nikt nie może  wejść do sali egzaminacyjnej </a:t>
            </a:r>
          </a:p>
          <a:p>
            <a:pPr lvl="0" algn="l">
              <a:buFont typeface="Arial" pitchFamily="34" charset="0"/>
              <a:buChar char="•"/>
            </a:pPr>
            <a:endParaRPr lang="pl-PL" sz="1400" dirty="0"/>
          </a:p>
          <a:p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Matura 2023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980728"/>
            <a:ext cx="6400800" cy="568863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sz="2800" b="1" u="sng" dirty="0" smtClean="0">
                <a:solidFill>
                  <a:schemeClr val="tx1"/>
                </a:solidFill>
              </a:rPr>
              <a:t>Czynności wstępne przed egzaminem</a:t>
            </a:r>
          </a:p>
          <a:p>
            <a:pPr lvl="0"/>
            <a:endParaRPr lang="pl-PL" sz="1200" dirty="0" smtClean="0">
              <a:solidFill>
                <a:schemeClr val="tx1"/>
              </a:solidFill>
            </a:endParaRPr>
          </a:p>
          <a:p>
            <a:pPr lvl="0"/>
            <a:r>
              <a:rPr lang="pl-PL" sz="1200" dirty="0" smtClean="0"/>
              <a:t> </a:t>
            </a:r>
            <a:r>
              <a:rPr lang="pl-PL" sz="1400" b="1" dirty="0" smtClean="0"/>
              <a:t>Po rozdaniu arkuszy przewodniczący zespołu nadzorującego informuje zdających: </a:t>
            </a:r>
            <a:endParaRPr lang="pl-PL" sz="1400" dirty="0" smtClean="0"/>
          </a:p>
          <a:p>
            <a:pPr lvl="0">
              <a:buFont typeface="Arial" pitchFamily="34" charset="0"/>
              <a:buChar char="•"/>
            </a:pPr>
            <a:r>
              <a:rPr lang="pl-PL" sz="1400" dirty="0" smtClean="0"/>
              <a:t>Zdający ma obowiązek sprawdzić: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czy otrzymał właściwy arkusz egzaminacyjnych 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zapoznać się przed przystąpieniem do rozwiązywania zadań z instrukcją zamieszczoną na pierwszej stronie arkusza egzaminacyjnego </a:t>
            </a:r>
          </a:p>
          <a:p>
            <a:pPr lvl="0">
              <a:buFont typeface="Arial" pitchFamily="34" charset="0"/>
              <a:buChar char="•"/>
            </a:pPr>
            <a:r>
              <a:rPr lang="pl-PL" sz="1400" dirty="0" smtClean="0"/>
              <a:t>Następnie sprawdza: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kompletność arkusza , tj. czy zawiera dołączoną kartę odpowiedzi, wszystkie kolejno ponumerowane strony i kolejne zadania oraz kompletności tablic matematycznych oraz przyrodniczych.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jeśli zdający zgłasza przewodniczącemu zespołu nadzorującego braki w arkuszu egzaminacyjnym, otrzymuje nowy arkusz egzaminacyjny z puli arkuszy rezerwowych.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zdający sprawdza poprawność otrzymanych naklejek z kodami kreskowymi – poprawności numeru PESEL na naklejkach przygotowanych przez OKE ( jedna naklejka zawiera imię i nazwisko i tej nie używamy do kodowania, służy jedynie do identyfikacji zdającego, nie wolno wymieniać się naklejkami )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czy otrzymał dwa zeszyty zadań egzaminacyjnych, oznaczone 1 i 2, zawierające – odpowiednio – test oraz wypracowanie (dotyczy egzaminu z </a:t>
            </a:r>
            <a:r>
              <a:rPr lang="pl-PL" sz="1400" b="1" dirty="0" smtClean="0"/>
              <a:t>języka polskiego na poziomie podstawowym</a:t>
            </a:r>
            <a:r>
              <a:rPr lang="pl-PL" sz="1400" dirty="0" smtClean="0"/>
              <a:t>) 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sprawdza, czy otrzymał „Wybrane wzory matematyczne” (dotyczy egzaminu z matematyki) lub „Wybrane wzory i stałe fizykochemiczne na egzamin maturalny z biologii, chemii i fizyki”</a:t>
            </a:r>
          </a:p>
          <a:p>
            <a:pPr lvl="0">
              <a:buFont typeface="Arial" pitchFamily="34" charset="0"/>
              <a:buChar char="•"/>
            </a:pPr>
            <a:endParaRPr lang="pl-PL" sz="1400" dirty="0"/>
          </a:p>
          <a:p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Matura 2023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980728"/>
            <a:ext cx="6400800" cy="568863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sz="2800" b="1" u="sng" dirty="0" smtClean="0">
                <a:solidFill>
                  <a:schemeClr val="tx1"/>
                </a:solidFill>
              </a:rPr>
              <a:t>Czynności wstępne przed egzaminem</a:t>
            </a:r>
          </a:p>
          <a:p>
            <a:pPr lvl="0"/>
            <a:endParaRPr lang="pl-PL" sz="1200" dirty="0" smtClean="0">
              <a:solidFill>
                <a:schemeClr val="tx1"/>
              </a:solidFill>
            </a:endParaRPr>
          </a:p>
          <a:p>
            <a:pPr marL="256032" lvl="0" indent="-228600">
              <a:buFont typeface="+mj-lt"/>
              <a:buAutoNum type="arabicPeriod"/>
            </a:pPr>
            <a:r>
              <a:rPr lang="pl-PL" sz="1200" dirty="0" smtClean="0"/>
              <a:t> </a:t>
            </a:r>
            <a:r>
              <a:rPr lang="pl-PL" sz="1400" dirty="0" smtClean="0"/>
              <a:t>zdający koduje arkusz na pierwszej stronie i karcie odpowiedzi – matematyka i język obcy  (wpisuje PESEL, kod zdającego i przyklejają naklejkę w wyznaczonym miejscu - NIE ODKLEJAĆ ETYKIETY IDENTYFIKACYJNEJ Z IMIENIEM I NAZWISKIEM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w przypadku braku naklejek kodujących, zdający kodują arkusz ręcznie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ZN- sprawdza poprawność kodowania  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ZN- zapisuje czas egzaminu, po zakończeniu wszystkich czynności wstępnych </a:t>
            </a:r>
          </a:p>
          <a:p>
            <a:pPr lvl="0" algn="ctr">
              <a:buFont typeface="Arial" pitchFamily="34" charset="0"/>
              <a:buChar char="•"/>
            </a:pPr>
            <a:r>
              <a:rPr lang="pl-PL" sz="1400" dirty="0" smtClean="0">
                <a:solidFill>
                  <a:srgbClr val="FF0000"/>
                </a:solidFill>
              </a:rPr>
              <a:t>Zwrócić uwagę na inny czas pracy z arkuszem w zależności od FORMUŁY!!!!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Na 10 minut przed zakończeniem czasu przeznaczonego na pracę z arkuszem ( inny 2023 i 2015) PZN informuje zdających o czasie pozostałym do zakończenia pracy oraz o obowiązku przeniesienia odpowiedzi na kartę odpowiedzi i sprawdzenie poprawności przeniesienia. 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zdający przenoszą  odpowiedzi na kartę odpowiedzi – ostatnia strona 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odpowiedzi na karcie są ostateczne, bez względu na odpowiedzi w arkuszu. Sprawdzeniu podlega tylko karta odpowiedzi. 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zdający może opuścić salę egzaminacyjną tylko w wyjątkowych sytuacjach (sygnalizuje to przez podniesienie ręki i uzyskaniu zgody przewodniczącego ZN - może wyjść) fakt ten odnotowuje się w protokole.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Jeśli zdający ukończył pracę przed czasem, odkłada zamknięty arkusz na brzeg stolika, zgłasza ukończenie pracy przewodniczącemu zespołu nadzorującego przez podniesienie ręki i za jego przyzwoleniem pozostawia arkusz na stoliku i wychodzi z sali, nie zakłócając pracy pozostałym zdającym( nie wcześniej niż godzina po rozpoczęciu i nie później niż 15 minut przed zakończeniem egzaminu).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ZN – rozmieszczenie zdających nanosi na plan sali ( zaznaczyć na planie innym kolorem zdających w formule 2023 i 2015) – poinformować o tym, że ma to znaczenie przy stwierdzeniu że prace były pisane niesamodzielnie, co wiąże się z unieważnieniem egzaminu </a:t>
            </a:r>
          </a:p>
          <a:p>
            <a:pPr lvl="0"/>
            <a:endParaRPr lang="pl-PL" sz="1400" dirty="0"/>
          </a:p>
          <a:p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Matura 2023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980728"/>
            <a:ext cx="6400800" cy="568863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sz="2800" b="1" u="sng" dirty="0" smtClean="0"/>
              <a:t>Unieważnienie egzaminu</a:t>
            </a:r>
          </a:p>
          <a:p>
            <a:pPr lvl="0"/>
            <a:endParaRPr lang="pl-PL" sz="2800" dirty="0" smtClean="0"/>
          </a:p>
          <a:p>
            <a:pPr marL="541782" lvl="0" indent="-514350">
              <a:buFont typeface="+mj-lt"/>
              <a:buAutoNum type="arabicPeriod"/>
            </a:pPr>
            <a:r>
              <a:rPr lang="pl-PL" sz="2300" dirty="0" smtClean="0"/>
              <a:t>niesamodzielność w rozwiązywaniu zadań  ( próby porozumiewania się, zakłócania przebiegu egzaminu skutkują jego unieważnieniem) i niemożnością przystąpienia do egzaminu poprawkowego</a:t>
            </a:r>
          </a:p>
          <a:p>
            <a:pPr marL="541782" lvl="0" indent="-514350">
              <a:buFont typeface="+mj-lt"/>
              <a:buAutoNum type="arabicPeriod"/>
            </a:pPr>
            <a:r>
              <a:rPr lang="pl-PL" sz="2300" b="1" dirty="0" smtClean="0">
                <a:solidFill>
                  <a:srgbClr val="FF0000"/>
                </a:solidFill>
              </a:rPr>
              <a:t>wniesienie lub korzystanie z telefonu lub innego urządzenia telekomunikacyjnego </a:t>
            </a:r>
          </a:p>
          <a:p>
            <a:pPr marL="541782" lvl="0" indent="-514350">
              <a:buFont typeface="+mj-lt"/>
              <a:buAutoNum type="arabicPeriod"/>
            </a:pPr>
            <a:r>
              <a:rPr lang="pl-PL" sz="2300" dirty="0" smtClean="0"/>
              <a:t>wniesienie lub korzystanie z przyborów pomocniczych nie wskazanych w komunikacie o przyborach </a:t>
            </a:r>
          </a:p>
          <a:p>
            <a:pPr marL="541782" lvl="0" indent="-514350">
              <a:buFont typeface="+mj-lt"/>
              <a:buAutoNum type="arabicPeriod"/>
            </a:pPr>
            <a:r>
              <a:rPr lang="pl-PL" sz="2300" dirty="0" smtClean="0"/>
              <a:t>zakłócanie prawidłowego przebiegu egzaminu w sposób utrudniający pracę pozostałym zdającym - zdający przystępuje wówczas do egzaminu z tego przedmiotu za rok i nie przysługuje mu termin dodatkowy, unieważnienie z przedmiotu dodatkowego = 0% na świadectwie maturalnym </a:t>
            </a:r>
          </a:p>
          <a:p>
            <a:pPr marL="541782" lvl="0" indent="-514350">
              <a:buFont typeface="+mj-lt"/>
              <a:buAutoNum type="arabicPeriod"/>
            </a:pPr>
            <a:r>
              <a:rPr lang="pl-PL" sz="2300" dirty="0" smtClean="0"/>
              <a:t>nie wolno robić zdjęć podczas egzaminu ( nie wolno fotografować arkuszy maturalnych)  </a:t>
            </a:r>
          </a:p>
          <a:p>
            <a:pPr lvl="0"/>
            <a:endParaRPr lang="pl-PL" sz="1400" dirty="0"/>
          </a:p>
          <a:p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Matura 2023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980728"/>
            <a:ext cx="6400800" cy="5688632"/>
          </a:xfrm>
        </p:spPr>
        <p:txBody>
          <a:bodyPr>
            <a:normAutofit fontScale="77500" lnSpcReduction="20000"/>
          </a:bodyPr>
          <a:lstStyle/>
          <a:p>
            <a:r>
              <a:rPr lang="pl-PL" sz="2100" b="1" u="sng" dirty="0" smtClean="0"/>
              <a:t>EGZAMIN USTNY – JĘZYK POLSKI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b="1" dirty="0" smtClean="0"/>
              <a:t>Na egzamin należy się stawi na 15 minut przed jego rozpoczęciem wskazanym w harmonogramie </a:t>
            </a:r>
            <a:r>
              <a:rPr lang="pl-PL" sz="1400" dirty="0" smtClean="0"/>
              <a:t>Zdający, po okazaniu dokumentu potwierdzającego tożsamość, wchodzi do sali egzaminacyjnej w ustalonej kolejności.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b="1" dirty="0" smtClean="0"/>
              <a:t>Egzamin dla pierwszej zdającej osoby rozpoczynana się o godz. 9.00 ( należy przyjść o 8.45) </a:t>
            </a:r>
            <a:endParaRPr lang="pl-PL" sz="1400" dirty="0" smtClean="0"/>
          </a:p>
          <a:p>
            <a:pPr marL="370332" lvl="0" indent="-342900">
              <a:buFont typeface="+mj-lt"/>
              <a:buAutoNum type="arabicPeriod"/>
            </a:pPr>
            <a:r>
              <a:rPr lang="pl-PL" sz="1400" b="1" dirty="0" smtClean="0"/>
              <a:t> Zdający będzie miał do dyspozycji laptopa ( i w razie konieczności drukarkę) </a:t>
            </a:r>
            <a:endParaRPr lang="pl-PL" sz="1400" dirty="0" smtClean="0"/>
          </a:p>
          <a:p>
            <a:pPr marL="370332" lvl="0" indent="-342900">
              <a:buFont typeface="+mj-lt"/>
              <a:buAutoNum type="arabicPeriod"/>
            </a:pPr>
            <a:r>
              <a:rPr lang="pl-PL" sz="1400" b="1" dirty="0" smtClean="0"/>
              <a:t>Po wylosowaniu zestawu otrzyma kod dostępu i otworzy swój zestaw zadań jawnych </a:t>
            </a:r>
            <a:r>
              <a:rPr lang="pl-PL" sz="1400" dirty="0" smtClean="0"/>
              <a:t>Zdający losuje numer zestawu zadań spośród wszystkich biletów umieszczonych w pojemniku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Zdający przygotowuje się do egzaminu. Po 15 minutach (lub po czasie faktycznie wykorzystanym przez zdającego, ale nieprzekraczającym 15 minut) 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Notatki zapisuje wyłącznie na otrzymanej  kartce z pieczątką szkoły (zdający nie może robić notatek na wydruku zestawu zadań)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Po zakończeniu przygotowania do wypowiedzi zdający z własnymi notatkami udaje się do wyznaczonego stolika.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Egzamin trwa ok. 15 minut i składa się wypowiedzi monologowych oraz rozmowy z zespołem przedmiotowym</a:t>
            </a:r>
          </a:p>
          <a:p>
            <a:r>
              <a:rPr lang="pl-PL" sz="1400" b="1" dirty="0" smtClean="0"/>
              <a:t>Wypowiedzi monologowe</a:t>
            </a:r>
            <a:r>
              <a:rPr lang="pl-PL" sz="1400" dirty="0" smtClean="0"/>
              <a:t> zdającego dotyczące wylosowanych zadań egzaminacyjnych: </a:t>
            </a:r>
          </a:p>
          <a:p>
            <a:pPr marL="370332" indent="-342900">
              <a:buFont typeface="+mj-lt"/>
              <a:buAutoNum type="arabicPeriod"/>
            </a:pPr>
            <a:r>
              <a:rPr lang="pl-PL" sz="1400" dirty="0" smtClean="0"/>
              <a:t>mogą być realizowane w dowolnej kolejności – najpierw wypowiedź dotycząca zadania 1., następnie – zadania 2. albo odwrotnie </a:t>
            </a:r>
          </a:p>
          <a:p>
            <a:pPr marL="370332" indent="-342900">
              <a:buFont typeface="+mj-lt"/>
              <a:buAutoNum type="arabicPeriod"/>
            </a:pPr>
            <a:r>
              <a:rPr lang="pl-PL" sz="1400" dirty="0" smtClean="0"/>
              <a:t>trwają łącznie ok. 10 minut (zdający może wygłosić swoje wypowiedzi w czasie krótszym niż 10 minut)</a:t>
            </a:r>
          </a:p>
          <a:p>
            <a:pPr marL="370332" indent="-342900">
              <a:buFont typeface="+mj-lt"/>
              <a:buAutoNum type="arabicPeriod"/>
            </a:pPr>
            <a:r>
              <a:rPr lang="pl-PL" sz="1400" dirty="0" smtClean="0"/>
              <a:t> wypowiedzi nie mogą być przerywane przez zespół przedmiotowy (z wyjątkiem sytuacji, kiedy upłynął czas na nie przeznaczony; jeżeli zdający realizuje pierwszą wypowiedź w czasie dłuższym niż 7 minut, członek zespołu przedmiotowego informuje zdającego o przybliżonej ilości czasu pozostałej do zakończenia wypowiedzi monologowych). </a:t>
            </a:r>
          </a:p>
          <a:p>
            <a:r>
              <a:rPr lang="pl-PL" sz="1400" dirty="0" smtClean="0"/>
              <a:t> </a:t>
            </a:r>
            <a:r>
              <a:rPr lang="pl-PL" sz="1400" b="1" dirty="0" smtClean="0"/>
              <a:t>Rozmowa z zespołem przedmiotowym:</a:t>
            </a:r>
            <a:endParaRPr lang="pl-PL" sz="1400" dirty="0" smtClean="0"/>
          </a:p>
          <a:p>
            <a:pPr marL="370332" indent="-342900">
              <a:buFont typeface="+mj-lt"/>
              <a:buAutoNum type="arabicPeriod"/>
            </a:pPr>
            <a:r>
              <a:rPr lang="pl-PL" sz="1400" dirty="0" smtClean="0"/>
              <a:t> trwa ok. 5 minut </a:t>
            </a:r>
          </a:p>
          <a:p>
            <a:pPr marL="370332" indent="-342900">
              <a:buFont typeface="+mj-lt"/>
              <a:buAutoNum type="arabicPeriod"/>
            </a:pPr>
            <a:r>
              <a:rPr lang="pl-PL" sz="1400" dirty="0" smtClean="0"/>
              <a:t>w czasie trwania egzaminu zdający nie może korzystać ze słowników i innych pomocy.</a:t>
            </a:r>
          </a:p>
          <a:p>
            <a:pPr marL="370332" indent="-342900">
              <a:buFont typeface="+mj-lt"/>
              <a:buAutoNum type="arabicPeriod"/>
            </a:pPr>
            <a:r>
              <a:rPr lang="pl-PL" sz="1400" dirty="0" smtClean="0"/>
              <a:t>w czasie trwania części ustnej egzaminu maturalnego zdającym nie udziela się żadnych wyjaśnień dotyczących zadań egzaminacyjnych. Zdający  nie może korzystać z żadnych materiałów pomocniczych </a:t>
            </a:r>
          </a:p>
          <a:p>
            <a:pPr lvl="0"/>
            <a:endParaRPr lang="pl-PL" sz="1400" dirty="0"/>
          </a:p>
          <a:p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Matura 2023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980728"/>
            <a:ext cx="6400800" cy="5688632"/>
          </a:xfrm>
        </p:spPr>
        <p:txBody>
          <a:bodyPr>
            <a:normAutofit fontScale="77500" lnSpcReduction="20000"/>
          </a:bodyPr>
          <a:lstStyle/>
          <a:p>
            <a:r>
              <a:rPr lang="pl-PL" sz="2100" b="1" u="sng" dirty="0" smtClean="0"/>
              <a:t>EGZAMIN USTNY – JĘZYK POLSKI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b="1" dirty="0" smtClean="0"/>
              <a:t>Na egzamin należy się stawi na 15 minut przed jego rozpoczęciem wskazanym w harmonogramie </a:t>
            </a:r>
            <a:r>
              <a:rPr lang="pl-PL" sz="1400" dirty="0" smtClean="0"/>
              <a:t>Zdający, po okazaniu dokumentu potwierdzającego tożsamość, wchodzi do sali egzaminacyjnej w ustalonej kolejności.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b="1" dirty="0" smtClean="0"/>
              <a:t>Egzamin dla pierwszej zdającej osoby rozpoczynana się o godz. 9.00 ( należy przyjść o 8.45) </a:t>
            </a:r>
            <a:endParaRPr lang="pl-PL" sz="1400" dirty="0" smtClean="0"/>
          </a:p>
          <a:p>
            <a:pPr marL="370332" lvl="0" indent="-342900">
              <a:buFont typeface="+mj-lt"/>
              <a:buAutoNum type="arabicPeriod"/>
            </a:pPr>
            <a:r>
              <a:rPr lang="pl-PL" sz="1400" b="1" dirty="0" smtClean="0"/>
              <a:t> Zdający będzie miał do dyspozycji laptopa ( i w razie konieczności drukarkę) </a:t>
            </a:r>
            <a:endParaRPr lang="pl-PL" sz="1400" dirty="0" smtClean="0"/>
          </a:p>
          <a:p>
            <a:pPr marL="370332" lvl="0" indent="-342900">
              <a:buFont typeface="+mj-lt"/>
              <a:buAutoNum type="arabicPeriod"/>
            </a:pPr>
            <a:r>
              <a:rPr lang="pl-PL" sz="1400" b="1" dirty="0" smtClean="0"/>
              <a:t>Po wylosowaniu zestawu otrzyma kod dostępu i otworzy swój zestaw zadań jawnych </a:t>
            </a:r>
            <a:r>
              <a:rPr lang="pl-PL" sz="1400" dirty="0" smtClean="0"/>
              <a:t>Zdający losuje numer zestawu zadań spośród wszystkich biletów umieszczonych w pojemniku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Zdający przygotowuje się do egzaminu. Po 15 minutach (lub po czasie faktycznie wykorzystanym przez zdającego, ale nieprzekraczającym 15 minut) 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Notatki zapisuje wyłącznie na otrzymanej  kartce z pieczątką szkoły (zdający nie może robić notatek na wydruku zestawu zadań)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Po zakończeniu przygotowania do wypowiedzi zdający  własnymi notatkami do wyznaczonego stolika.</a:t>
            </a:r>
          </a:p>
          <a:p>
            <a:pPr marL="370332" lvl="0" indent="-342900">
              <a:buFont typeface="+mj-lt"/>
              <a:buAutoNum type="arabicPeriod"/>
            </a:pPr>
            <a:r>
              <a:rPr lang="pl-PL" sz="1400" dirty="0" smtClean="0"/>
              <a:t>Egzamin trwa ok. 15 minut i składa się wypowiedzi monologowych oraz rozmowy z zespołem przedmiotowym</a:t>
            </a:r>
          </a:p>
          <a:p>
            <a:r>
              <a:rPr lang="pl-PL" sz="1400" b="1" dirty="0" smtClean="0"/>
              <a:t>Wypowiedzi monologowe</a:t>
            </a:r>
            <a:r>
              <a:rPr lang="pl-PL" sz="1400" dirty="0" smtClean="0"/>
              <a:t> zdającego dotyczące wylosowanych zadań egzaminacyjnych: </a:t>
            </a:r>
          </a:p>
          <a:p>
            <a:pPr marL="370332" indent="-342900">
              <a:buFont typeface="+mj-lt"/>
              <a:buAutoNum type="arabicPeriod"/>
            </a:pPr>
            <a:r>
              <a:rPr lang="pl-PL" sz="1400" dirty="0" smtClean="0"/>
              <a:t>mogą być realizowane w dowolnej kolejności – najpierw wypowiedź dotycząca zadania 1., następnie – zadania 2. albo odwrotnie </a:t>
            </a:r>
          </a:p>
          <a:p>
            <a:pPr marL="370332" indent="-342900">
              <a:buFont typeface="+mj-lt"/>
              <a:buAutoNum type="arabicPeriod"/>
            </a:pPr>
            <a:r>
              <a:rPr lang="pl-PL" sz="1400" dirty="0" smtClean="0"/>
              <a:t>trwają łącznie ok. 10 minut (zdający może wygłosić swoje wypowiedzi w czasie krótszym niż 10 minut)</a:t>
            </a:r>
          </a:p>
          <a:p>
            <a:pPr marL="370332" indent="-342900">
              <a:buFont typeface="+mj-lt"/>
              <a:buAutoNum type="arabicPeriod"/>
            </a:pPr>
            <a:r>
              <a:rPr lang="pl-PL" sz="1400" dirty="0" smtClean="0"/>
              <a:t> wypowiedzi nie mogą być przerywane przez zespół przedmiotowy (z wyjątkiem sytuacji, kiedy upłynął czas na nie przeznaczony; jeżeli zdający realizuje pierwszą wypowiedź w czasie dłuższym niż 7 minut, członek zespołu przedmiotowego informuje zdającego o przybliżonej ilości czasu pozostałej do zakończenia wypowiedzi monologowych). </a:t>
            </a:r>
          </a:p>
          <a:p>
            <a:r>
              <a:rPr lang="pl-PL" sz="1400" dirty="0" smtClean="0"/>
              <a:t> </a:t>
            </a:r>
            <a:r>
              <a:rPr lang="pl-PL" sz="1400" b="1" dirty="0" smtClean="0"/>
              <a:t>Rozmowa z zespołem przedmiotowym:</a:t>
            </a:r>
            <a:endParaRPr lang="pl-PL" sz="1400" dirty="0" smtClean="0"/>
          </a:p>
          <a:p>
            <a:pPr marL="370332" indent="-342900">
              <a:buFont typeface="+mj-lt"/>
              <a:buAutoNum type="arabicPeriod"/>
            </a:pPr>
            <a:r>
              <a:rPr lang="pl-PL" sz="1400" dirty="0" smtClean="0"/>
              <a:t> trwa ok. 5 minut </a:t>
            </a:r>
          </a:p>
          <a:p>
            <a:pPr marL="370332" indent="-342900">
              <a:buFont typeface="+mj-lt"/>
              <a:buAutoNum type="arabicPeriod"/>
            </a:pPr>
            <a:r>
              <a:rPr lang="pl-PL" sz="1400" dirty="0" smtClean="0"/>
              <a:t>w czasie trwania egzaminu zdający nie może korzystać ze słowników i innych pomocy.</a:t>
            </a:r>
          </a:p>
          <a:p>
            <a:pPr marL="370332" indent="-342900">
              <a:buFont typeface="+mj-lt"/>
              <a:buAutoNum type="arabicPeriod"/>
            </a:pPr>
            <a:r>
              <a:rPr lang="pl-PL" sz="1400" dirty="0" smtClean="0"/>
              <a:t>w czasie trwania części ustnej egzaminu maturalnego zdającym nie udziela się żadnych wyjaśnień dotyczących zadań egzaminacyjnych. Zdający  nie może korzystać z żadnych materiałów pomocniczych </a:t>
            </a:r>
          </a:p>
          <a:p>
            <a:pPr lvl="0"/>
            <a:endParaRPr lang="pl-PL" sz="1400" dirty="0"/>
          </a:p>
          <a:p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Matura 2023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980728"/>
            <a:ext cx="6400800" cy="5688632"/>
          </a:xfrm>
        </p:spPr>
        <p:txBody>
          <a:bodyPr>
            <a:normAutofit/>
          </a:bodyPr>
          <a:lstStyle/>
          <a:p>
            <a:r>
              <a:rPr lang="pl-PL" sz="2100" b="1" u="sng" dirty="0" smtClean="0"/>
              <a:t>EGZAMIN USTNY – JĘZYK OBCY</a:t>
            </a:r>
          </a:p>
          <a:p>
            <a:endParaRPr lang="pl-PL" sz="2100" b="1" u="sng" dirty="0" smtClean="0"/>
          </a:p>
          <a:p>
            <a:pPr marL="256032" lvl="0" indent="-228600">
              <a:buFont typeface="+mj-lt"/>
              <a:buAutoNum type="arabicPeriod"/>
            </a:pPr>
            <a:r>
              <a:rPr lang="pl-PL" sz="1100" b="1" dirty="0" smtClean="0"/>
              <a:t>Na egzamin należy się stawi na 15 minut przed jego rozpoczęciem wskazanym w harmonogramie </a:t>
            </a:r>
            <a:r>
              <a:rPr lang="pl-PL" sz="1100" dirty="0" smtClean="0"/>
              <a:t>Zdający, po okazaniu dokumentu potwierdzającego tożsamość, wchodzi do sali egzaminacyjnej w ustalonej kolejności.</a:t>
            </a:r>
          </a:p>
          <a:p>
            <a:pPr marL="256032" lvl="0" indent="-228600">
              <a:buFont typeface="+mj-lt"/>
              <a:buAutoNum type="arabicPeriod"/>
            </a:pPr>
            <a:r>
              <a:rPr lang="pl-PL" sz="1100" b="1" dirty="0" smtClean="0"/>
              <a:t>Egzamin dla pierwszej zdającej osoby rozpoczynana się o godz. 9.00 ( należy przyjść o 8.45) </a:t>
            </a:r>
            <a:endParaRPr lang="pl-PL" sz="1100" dirty="0" smtClean="0"/>
          </a:p>
          <a:p>
            <a:pPr marL="256032" lvl="0" indent="-228600">
              <a:buFont typeface="+mj-lt"/>
              <a:buAutoNum type="arabicPeriod"/>
            </a:pPr>
            <a:r>
              <a:rPr lang="pl-PL" sz="1100" b="1" dirty="0" smtClean="0"/>
              <a:t>Zdający będzie miał do dyspozycji laptopa ( i w razie konieczności drukarkę) </a:t>
            </a:r>
            <a:endParaRPr lang="pl-PL" sz="1100" dirty="0" smtClean="0"/>
          </a:p>
          <a:p>
            <a:pPr marL="256032" lvl="0" indent="-228600">
              <a:buFont typeface="+mj-lt"/>
              <a:buAutoNum type="arabicPeriod"/>
            </a:pPr>
            <a:r>
              <a:rPr lang="pl-PL" sz="1100" dirty="0" smtClean="0"/>
              <a:t>Zdający losuje numer zestawu zadań spośród wszystkich biletów umieszczonych w pojemniku i przekazuje wylosowany numer przewodniczącemu zespołu przedmiotowego</a:t>
            </a:r>
          </a:p>
          <a:p>
            <a:pPr marL="256032" lvl="0" indent="-228600">
              <a:buFont typeface="+mj-lt"/>
              <a:buAutoNum type="arabicPeriod"/>
            </a:pPr>
            <a:r>
              <a:rPr lang="pl-PL" sz="1100" dirty="0" smtClean="0"/>
              <a:t>Egzamin trwa 15 minut</a:t>
            </a:r>
          </a:p>
          <a:p>
            <a:pPr marL="256032" indent="-228600">
              <a:buFont typeface="+mj-lt"/>
              <a:buAutoNum type="arabicPeriod"/>
            </a:pPr>
            <a:r>
              <a:rPr lang="pl-PL" sz="1100" dirty="0" smtClean="0"/>
              <a:t> W czasie trwania egzaminu zdający nie może korzystać ze słowników i innych pomocy.</a:t>
            </a:r>
          </a:p>
          <a:p>
            <a:pPr marL="256032" lvl="0" indent="-228600">
              <a:buFont typeface="+mj-lt"/>
              <a:buAutoNum type="arabicPeriod"/>
            </a:pPr>
            <a:r>
              <a:rPr lang="pl-PL" sz="1100" dirty="0" smtClean="0"/>
              <a:t>W czasie trwania części ustnej egzaminu maturalnego zdającym nie udziela się żadnych wyjaśnień dotyczących zadań egzaminacyjnych.</a:t>
            </a:r>
          </a:p>
          <a:p>
            <a:r>
              <a:rPr lang="pl-PL" sz="1100" dirty="0" smtClean="0"/>
              <a:t> </a:t>
            </a:r>
          </a:p>
          <a:p>
            <a:pPr lvl="0"/>
            <a:endParaRPr lang="pl-PL" sz="1400" dirty="0"/>
          </a:p>
          <a:p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1157</TotalTime>
  <Words>1639</Words>
  <Application>Microsoft Office PowerPoint</Application>
  <PresentationFormat>Pokaz na ekranie (4:3)</PresentationFormat>
  <Paragraphs>114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Przesilenie</vt:lpstr>
      <vt:lpstr>Matura 2023</vt:lpstr>
      <vt:lpstr>Matura 2023</vt:lpstr>
      <vt:lpstr>Matura 2023</vt:lpstr>
      <vt:lpstr>Matura 2023</vt:lpstr>
      <vt:lpstr>Matura 2023</vt:lpstr>
      <vt:lpstr>Matura 2023</vt:lpstr>
      <vt:lpstr>Matura 2023</vt:lpstr>
      <vt:lpstr>Matura 2023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Matura 2023</dc:title>
  <dc:creator>Admin</dc:creator>
  <cp:lastModifiedBy>Admin</cp:lastModifiedBy>
  <cp:revision>109</cp:revision>
  <dcterms:created xsi:type="dcterms:W3CDTF">2023-03-31T08:24:38Z</dcterms:created>
  <dcterms:modified xsi:type="dcterms:W3CDTF">2023-04-26T13:07:49Z</dcterms:modified>
</cp:coreProperties>
</file>