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7"/>
  </p:notesMasterIdLst>
  <p:sldIdLst>
    <p:sldId id="256" r:id="rId2"/>
    <p:sldId id="295" r:id="rId3"/>
    <p:sldId id="296" r:id="rId4"/>
    <p:sldId id="302" r:id="rId5"/>
    <p:sldId id="297" r:id="rId6"/>
    <p:sldId id="298" r:id="rId7"/>
    <p:sldId id="301" r:id="rId8"/>
    <p:sldId id="300" r:id="rId9"/>
    <p:sldId id="303" r:id="rId10"/>
    <p:sldId id="304" r:id="rId11"/>
    <p:sldId id="305" r:id="rId12"/>
    <p:sldId id="306" r:id="rId13"/>
    <p:sldId id="307" r:id="rId14"/>
    <p:sldId id="308" r:id="rId15"/>
    <p:sldId id="266" r:id="rId16"/>
  </p:sldIdLst>
  <p:sldSz cx="9144000" cy="5143500" type="screen16x9"/>
  <p:notesSz cx="6858000" cy="9144000"/>
  <p:embeddedFontLst>
    <p:embeddedFont>
      <p:font typeface="Caveat" charset="0"/>
      <p:regular r:id="rId18"/>
      <p:bold r:id="rId19"/>
    </p:embeddedFont>
    <p:embeddedFont>
      <p:font typeface="Amatic SC" charset="-79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538BD12-EAE8-4576-9333-31C1577E420B}">
  <a:tblStyle styleId="{D538BD12-EAE8-4576-9333-31C1577E42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87734F6-05E5-4954-8C8A-BEEB59E1C33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80" autoAdjust="0"/>
    <p:restoredTop sz="94660"/>
  </p:normalViewPr>
  <p:slideViewPr>
    <p:cSldViewPr>
      <p:cViewPr varScale="1">
        <p:scale>
          <a:sx n="115" d="100"/>
          <a:sy n="115" d="100"/>
        </p:scale>
        <p:origin x="-576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825" y="972913"/>
            <a:ext cx="5051951" cy="3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65775" y="1645750"/>
            <a:ext cx="4227000" cy="14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411775" y="1287956"/>
            <a:ext cx="7273800" cy="32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412975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156126" y="1287950"/>
            <a:ext cx="3530700" cy="323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11775" y="129768"/>
            <a:ext cx="727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11775" y="1287956"/>
            <a:ext cx="7273800" cy="3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ctrTitle"/>
          </p:nvPr>
        </p:nvSpPr>
        <p:spPr>
          <a:xfrm>
            <a:off x="2765775" y="1645750"/>
            <a:ext cx="4227000" cy="14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smtClean="0">
                <a:solidFill>
                  <a:schemeClr val="accent5"/>
                </a:solidFill>
                <a:latin typeface="Caveat" charset="0"/>
              </a:rPr>
              <a:t>...a nás vychováva </a:t>
            </a:r>
            <a:r>
              <a:rPr lang="sk-SK" dirty="0" err="1" smtClean="0">
                <a:solidFill>
                  <a:schemeClr val="accent5"/>
                </a:solidFill>
                <a:latin typeface="Caveat" charset="0"/>
              </a:rPr>
              <a:t>Pribinka</a:t>
            </a:r>
            <a:r>
              <a:rPr lang="sk-SK" dirty="0" smtClean="0">
                <a:solidFill>
                  <a:schemeClr val="accent5"/>
                </a:solidFill>
                <a:latin typeface="Caveat" charset="0"/>
              </a:rPr>
              <a:t> </a:t>
            </a:r>
            <a:endParaRPr>
              <a:solidFill>
                <a:schemeClr val="accent5"/>
              </a:solidFill>
              <a:latin typeface="Caveat" charset="0"/>
            </a:endParaRPr>
          </a:p>
        </p:txBody>
      </p:sp>
      <p:sp>
        <p:nvSpPr>
          <p:cNvPr id="5" name="Google Shape;526;p46"/>
          <p:cNvSpPr/>
          <p:nvPr/>
        </p:nvSpPr>
        <p:spPr>
          <a:xfrm>
            <a:off x="5929322" y="2571750"/>
            <a:ext cx="317830" cy="319756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pic>
        <p:nvPicPr>
          <p:cNvPr id="5" name="Obrázok 4" descr="DSC_06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714362"/>
            <a:ext cx="2714644" cy="4071966"/>
          </a:xfrm>
          <a:prstGeom prst="rect">
            <a:avLst/>
          </a:prstGeom>
        </p:spPr>
      </p:pic>
      <p:pic>
        <p:nvPicPr>
          <p:cNvPr id="6" name="Obrázok 5" descr="DSC_06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67" y="714362"/>
            <a:ext cx="2714632" cy="4071948"/>
          </a:xfrm>
          <a:prstGeom prst="rect">
            <a:avLst/>
          </a:prstGeom>
        </p:spPr>
      </p:pic>
      <p:pic>
        <p:nvPicPr>
          <p:cNvPr id="7" name="Obrázok 6" descr="DSC_06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61" y="714362"/>
            <a:ext cx="2714632" cy="4071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5" name="Obrázok 4" descr="DSC_07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762252"/>
            <a:ext cx="3571872" cy="2238390"/>
          </a:xfrm>
          <a:prstGeom prst="rect">
            <a:avLst/>
          </a:prstGeom>
        </p:spPr>
      </p:pic>
      <p:pic>
        <p:nvPicPr>
          <p:cNvPr id="6" name="Obrázok 5" descr="DSC_07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5" y="357172"/>
            <a:ext cx="2928958" cy="4643434"/>
          </a:xfrm>
          <a:prstGeom prst="rect">
            <a:avLst/>
          </a:prstGeom>
        </p:spPr>
      </p:pic>
      <p:pic>
        <p:nvPicPr>
          <p:cNvPr id="8" name="Obrázok 7" descr="DSC_0757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33359"/>
            <a:ext cx="3500434" cy="233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pic>
        <p:nvPicPr>
          <p:cNvPr id="5" name="Obrázok 4" descr="DSC_07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214296"/>
            <a:ext cx="3095647" cy="4643470"/>
          </a:xfrm>
          <a:prstGeom prst="rect">
            <a:avLst/>
          </a:prstGeom>
        </p:spPr>
      </p:pic>
      <p:pic>
        <p:nvPicPr>
          <p:cNvPr id="6" name="Obrázok 5" descr="DSC_07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2571750"/>
            <a:ext cx="3500435" cy="2333623"/>
          </a:xfrm>
          <a:prstGeom prst="rect">
            <a:avLst/>
          </a:prstGeom>
        </p:spPr>
      </p:pic>
      <p:pic>
        <p:nvPicPr>
          <p:cNvPr id="7" name="Obrázok 6" descr="DSC_07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214296"/>
            <a:ext cx="3428996" cy="2285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pic>
        <p:nvPicPr>
          <p:cNvPr id="6" name="Obrázok 5" descr="DSC_08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7286649" cy="4857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latin typeface="Caveat" charset="0"/>
              </a:rPr>
              <a:t>Zhodnotenie a plány na budúci školský rok</a:t>
            </a:r>
            <a:endParaRPr lang="sk-SK" dirty="0">
              <a:solidFill>
                <a:srgbClr val="FF0000"/>
              </a:solidFill>
              <a:latin typeface="Caveat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Očakávania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– 1.všetci žiaci školy budú pravidelne informovaní o činnosti a pripravovaných </a:t>
            </a:r>
            <a:r>
              <a:rPr lang="sk-SK" smtClean="0">
                <a:latin typeface="Times New Roman" pitchFamily="18" charset="0"/>
                <a:cs typeface="Times New Roman" pitchFamily="18" charset="0"/>
              </a:rPr>
              <a:t>aktivitách </a:t>
            </a:r>
            <a:r>
              <a:rPr lang="sk-SK" smtClean="0">
                <a:latin typeface="Times New Roman" pitchFamily="18" charset="0"/>
                <a:cs typeface="Times New Roman" pitchFamily="18" charset="0"/>
              </a:rPr>
              <a:t>školského</a:t>
            </a:r>
            <a:r>
              <a:rPr lang="sk-SK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parlamentu</a:t>
            </a:r>
          </a:p>
          <a:p>
            <a:pPr>
              <a:buNone/>
            </a:pP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                         2. upevnenie priateľstiev medzi mladšími a staršími žiakmi</a:t>
            </a:r>
          </a:p>
          <a:p>
            <a:pPr>
              <a:buNone/>
            </a:pPr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Plány na školský rok 2023/2024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– pokračovať v tútorstve, ďalšími aktivitami a stretnutiami upevňovať spoluprácu a priateľskú atmosféru v škole – úloha trvalá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sk-SK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sp>
        <p:nvSpPr>
          <p:cNvPr id="14" name="Google Shape;557;p46"/>
          <p:cNvSpPr/>
          <p:nvPr/>
        </p:nvSpPr>
        <p:spPr>
          <a:xfrm rot="1530433">
            <a:off x="7755435" y="210205"/>
            <a:ext cx="690792" cy="1670038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1941100" y="2512300"/>
            <a:ext cx="2362200" cy="137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 smtClean="0">
                <a:latin typeface="Caveat"/>
                <a:ea typeface="Caveat"/>
                <a:cs typeface="Caveat"/>
                <a:sym typeface="Caveat"/>
              </a:rPr>
              <a:t>Ďakujeme </a:t>
            </a:r>
            <a:br>
              <a:rPr lang="sk-SK" sz="2400" dirty="0" smtClean="0">
                <a:latin typeface="Caveat"/>
                <a:ea typeface="Caveat"/>
                <a:cs typeface="Caveat"/>
                <a:sym typeface="Caveat"/>
              </a:rPr>
            </a:br>
            <a:r>
              <a:rPr lang="sk-SK" sz="2400" dirty="0" smtClean="0">
                <a:latin typeface="Caveat"/>
                <a:ea typeface="Caveat"/>
                <a:cs typeface="Caveat"/>
                <a:sym typeface="Caveat"/>
              </a:rPr>
              <a:t>za pozornosť!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sldNum" idx="12"/>
          </p:nvPr>
        </p:nvSpPr>
        <p:spPr>
          <a:xfrm>
            <a:off x="8404384" y="2540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1774" y="129768"/>
            <a:ext cx="7303629" cy="941784"/>
          </a:xfrm>
        </p:spPr>
        <p:txBody>
          <a:bodyPr/>
          <a:lstStyle/>
          <a:p>
            <a:pPr algn="ctr"/>
            <a:r>
              <a:rPr lang="sk-SK" sz="1600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Akčný plán školy</a:t>
            </a:r>
            <a:br>
              <a:rPr lang="sk-SK" sz="1600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</a:br>
            <a:r>
              <a:rPr lang="sk-SK" sz="1600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na školský rok 2022/2023 </a:t>
            </a:r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/>
            </a:r>
            <a:b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</a:br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 </a:t>
            </a:r>
            <a:r>
              <a:rPr lang="sk-SK" sz="1600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Plány a predstavy na začiatku roka</a:t>
            </a:r>
            <a:endParaRPr lang="sk-SK" sz="1600" dirty="0">
              <a:solidFill>
                <a:schemeClr val="accent6">
                  <a:lumMod val="75000"/>
                </a:schemeClr>
              </a:solidFill>
              <a:latin typeface="Caveat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chemeClr val="tx1"/>
                </a:solidFill>
              </a:rPr>
              <a:t>    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sp>
        <p:nvSpPr>
          <p:cNvPr id="5" name="Google Shape;533;p46"/>
          <p:cNvSpPr/>
          <p:nvPr/>
        </p:nvSpPr>
        <p:spPr>
          <a:xfrm>
            <a:off x="6072198" y="1928808"/>
            <a:ext cx="345155" cy="31879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ok 6" descr="a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071552"/>
            <a:ext cx="5077157" cy="3578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3042" y="571486"/>
            <a:ext cx="7113971" cy="584594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Realizácia a zmeny počas roka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500166" y="571486"/>
            <a:ext cx="7643834" cy="3987670"/>
          </a:xfrm>
        </p:spPr>
        <p:txBody>
          <a:bodyPr/>
          <a:lstStyle/>
          <a:p>
            <a:pPr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Určenie spolupracujúcich tried: 9.a -5.a – 1.a, 9.b – 5.b – 1.b, 8.a -4.a, 8.b – 4.b, 7.a – 3.a, 7.b -3.b. 6.a – 2.a, 6.b – 2.b</a:t>
            </a:r>
          </a:p>
          <a:p>
            <a:pPr>
              <a:buNone/>
            </a:pPr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Myšlienka tútorstva sa mení z ,,</a:t>
            </a:r>
            <a:r>
              <a:rPr 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informovať  triedy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“ </a:t>
            </a:r>
          </a:p>
          <a:p>
            <a:pPr>
              <a:buNone/>
            </a:pP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na,, </a:t>
            </a:r>
            <a:r>
              <a:rPr lang="sk-SK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spriateliť triedy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pPr>
              <a:buNone/>
            </a:pPr>
            <a:endParaRPr lang="sk-SK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Naplánované </a:t>
            </a:r>
            <a:r>
              <a:rPr 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stretnutia tútorských tried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– mladší a starší žiaci</a:t>
            </a:r>
          </a:p>
          <a:p>
            <a:pPr>
              <a:buNone/>
            </a:pPr>
            <a:r>
              <a:rPr lang="sk-SK" dirty="0" smtClean="0"/>
              <a:t/>
            </a:r>
            <a:br>
              <a:rPr lang="sk-SK" dirty="0" smtClean="0"/>
            </a:br>
            <a:endParaRPr lang="sk-SK" dirty="0" smtClean="0"/>
          </a:p>
          <a:p>
            <a:endParaRPr lang="sk-SK" dirty="0" smtClean="0"/>
          </a:p>
          <a:p>
            <a:pPr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 dirty="0"/>
          </a:p>
        </p:txBody>
      </p:sp>
      <p:sp>
        <p:nvSpPr>
          <p:cNvPr id="11" name="Google Shape;522;p46"/>
          <p:cNvSpPr/>
          <p:nvPr/>
        </p:nvSpPr>
        <p:spPr>
          <a:xfrm>
            <a:off x="6858016" y="3929072"/>
            <a:ext cx="1139279" cy="1000295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22;p46"/>
          <p:cNvSpPr/>
          <p:nvPr/>
        </p:nvSpPr>
        <p:spPr>
          <a:xfrm>
            <a:off x="6429388" y="4143386"/>
            <a:ext cx="496337" cy="857419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2;p46"/>
          <p:cNvSpPr/>
          <p:nvPr/>
        </p:nvSpPr>
        <p:spPr>
          <a:xfrm>
            <a:off x="7786710" y="4429138"/>
            <a:ext cx="496337" cy="571667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rgbClr val="FF0000"/>
                </a:solidFill>
                <a:latin typeface="Caveat" charset="0"/>
              </a:rPr>
              <a:t>Prvé spoločné stretnutie spriatelených tried</a:t>
            </a:r>
            <a:endParaRPr lang="sk-SK" dirty="0">
              <a:solidFill>
                <a:srgbClr val="FF0000"/>
              </a:solidFill>
              <a:latin typeface="Caveat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V utorok 28.3.2023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bola 5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. vyučovacia </a:t>
            </a:r>
            <a:r>
              <a:rPr lang="sk-SK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hodina venovaná „tútorstvu“. </a:t>
            </a:r>
          </a:p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Išlo o priateľské stretnutie tried, ktorým sme chceli odštartovať bližšiu spoluprácu a priateľstvá medzi žiakmi 1.a 2. stupňa našej školy.</a:t>
            </a:r>
          </a:p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Triedy sa stretli podľa nasledujúceho plánu:</a:t>
            </a:r>
            <a:br>
              <a:rPr lang="sk-SK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9.a -5.a, 9.b – 5.b, 8.a -4.a, 8.b – 4.b, 7.a – 3.a, 7.b -3.b. 6.a – 2.a, 6.b – 2.b</a:t>
            </a:r>
          </a:p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Starší žiaci privítali vo svojich triedach mladších spolužiakov a pripravili si pre nich aktivity na spoločné spoznávanie. Spolu si kreslili, rozprávali o svojich zvieratkách, hrali hry, zabávali sa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sp>
        <p:nvSpPr>
          <p:cNvPr id="5" name="Google Shape;557;p46"/>
          <p:cNvSpPr/>
          <p:nvPr/>
        </p:nvSpPr>
        <p:spPr>
          <a:xfrm>
            <a:off x="642910" y="1428742"/>
            <a:ext cx="735399" cy="2472992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Aktivity tried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57290" y="1000114"/>
            <a:ext cx="7273800" cy="32712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sp>
        <p:nvSpPr>
          <p:cNvPr id="9" name="BlokTextu 8"/>
          <p:cNvSpPr txBox="1"/>
          <p:nvPr/>
        </p:nvSpPr>
        <p:spPr>
          <a:xfrm>
            <a:off x="7072330" y="1214428"/>
            <a:ext cx="142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chemeClr val="tx1"/>
                </a:solidFill>
                <a:latin typeface="Caveat" charset="0"/>
              </a:rPr>
              <a:t>  </a:t>
            </a:r>
            <a:endParaRPr lang="sk-SK" sz="2000" b="1" dirty="0">
              <a:solidFill>
                <a:schemeClr val="tx1"/>
              </a:solidFill>
              <a:latin typeface="Caveat" charset="0"/>
            </a:endParaRPr>
          </a:p>
        </p:txBody>
      </p:sp>
      <p:pic>
        <p:nvPicPr>
          <p:cNvPr id="11" name="Obrázok 10" descr="101_04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071552"/>
            <a:ext cx="2358002" cy="1768207"/>
          </a:xfrm>
          <a:prstGeom prst="rect">
            <a:avLst/>
          </a:prstGeom>
        </p:spPr>
      </p:pic>
      <p:pic>
        <p:nvPicPr>
          <p:cNvPr id="12" name="Obrázok 11" descr="20230328_1205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1071552"/>
            <a:ext cx="2453221" cy="1839609"/>
          </a:xfrm>
          <a:prstGeom prst="rect">
            <a:avLst/>
          </a:prstGeom>
        </p:spPr>
      </p:pic>
      <p:pic>
        <p:nvPicPr>
          <p:cNvPr id="13" name="Obrázok 12" descr="20230328_1220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3000378"/>
            <a:ext cx="4000496" cy="1800223"/>
          </a:xfrm>
          <a:prstGeom prst="rect">
            <a:avLst/>
          </a:prstGeom>
        </p:spPr>
      </p:pic>
      <p:pic>
        <p:nvPicPr>
          <p:cNvPr id="14" name="Obrázok 13" descr="338172566_241979514887655_3765770226495146913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578" y="1000114"/>
            <a:ext cx="1720434" cy="3825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Aktivity tried</a:t>
            </a:r>
            <a:endParaRPr lang="sk-SK" dirty="0">
              <a:solidFill>
                <a:schemeClr val="accent6">
                  <a:lumMod val="75000"/>
                </a:schemeClr>
              </a:solidFill>
              <a:latin typeface="Caveat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sk-SK" dirty="0" smtClean="0"/>
          </a:p>
          <a:p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11" name="Google Shape;557;p46"/>
          <p:cNvSpPr/>
          <p:nvPr/>
        </p:nvSpPr>
        <p:spPr>
          <a:xfrm>
            <a:off x="500034" y="2285998"/>
            <a:ext cx="735399" cy="2472992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Obrázok 11" descr="IMG_20230328_1216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071552"/>
            <a:ext cx="2850538" cy="3786196"/>
          </a:xfrm>
          <a:prstGeom prst="rect">
            <a:avLst/>
          </a:prstGeom>
        </p:spPr>
      </p:pic>
      <p:pic>
        <p:nvPicPr>
          <p:cNvPr id="13" name="Obrázok 12" descr="IMG_20230328_1219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2910464"/>
            <a:ext cx="3000396" cy="1875846"/>
          </a:xfrm>
          <a:prstGeom prst="rect">
            <a:avLst/>
          </a:prstGeom>
        </p:spPr>
      </p:pic>
      <p:pic>
        <p:nvPicPr>
          <p:cNvPr id="14" name="Obrázok 13" descr="337531599_766692068099200_659992024944270395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92" y="571486"/>
            <a:ext cx="1472406" cy="2316483"/>
          </a:xfrm>
          <a:prstGeom prst="rect">
            <a:avLst/>
          </a:prstGeom>
        </p:spPr>
      </p:pic>
      <p:pic>
        <p:nvPicPr>
          <p:cNvPr id="15" name="Obrázok 14" descr="IMG_20230328_1220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571486"/>
            <a:ext cx="1739550" cy="2310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pic>
        <p:nvPicPr>
          <p:cNvPr id="5" name="Obrázok 4" descr="IMG_20230328_121930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285866"/>
            <a:ext cx="3715324" cy="2786028"/>
          </a:xfrm>
          <a:prstGeom prst="rect">
            <a:avLst/>
          </a:prstGeom>
        </p:spPr>
      </p:pic>
      <p:pic>
        <p:nvPicPr>
          <p:cNvPr id="6" name="Obrázok 5" descr="IMG_20230403_2239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285866"/>
            <a:ext cx="3739105" cy="280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7291" y="357172"/>
            <a:ext cx="7328284" cy="571504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aveat" charset="0"/>
              </a:rPr>
              <a:t>A čo na to deti?</a:t>
            </a:r>
            <a:endParaRPr lang="sk-SK" dirty="0">
              <a:solidFill>
                <a:schemeClr val="accent6">
                  <a:lumMod val="75000"/>
                </a:schemeClr>
              </a:solidFill>
              <a:latin typeface="Caveat" charset="0"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5" name="Google Shape;526;p46"/>
          <p:cNvSpPr/>
          <p:nvPr/>
        </p:nvSpPr>
        <p:spPr>
          <a:xfrm>
            <a:off x="5929322" y="3571882"/>
            <a:ext cx="246392" cy="248318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2976" y="1287462"/>
            <a:ext cx="894568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"V utorok na Deň učiteľov sme boli navštíviť 2.b triedu. 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Obe triedy sme sa najskôr predstavili, sadli si na koberec a 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zahrali sme sa spoločnú hru. 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Každý mal svoju šípku s otázkou a tú sa spýtal kamaráta 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 druhej triedy. Boli zlatí.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Takto sme sa spoznali a zabavili. 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Rozlúčili sme sa s druháčikmi a išli sme späť do našej triedy.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Zistili sme, že je jedno, či je niekto na prvom, či druhom stupni.</a:t>
            </a: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Hlavné je, že sa vieme všetci spolu porozprávať a je nám spolu dobre.„</a:t>
            </a:r>
          </a:p>
          <a:p>
            <a:pPr marL="457200" lvl="1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k-SK" sz="1600" i="1" dirty="0" smtClean="0">
              <a:solidFill>
                <a:schemeClr val="accent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Nikol </a:t>
            </a:r>
            <a:r>
              <a:rPr kumimoji="0" lang="sk-SK" sz="1600" b="0" i="1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Končalová</a:t>
            </a:r>
            <a:r>
              <a:rPr kumimoji="0" lang="sk-SK" sz="1600" b="0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6.b</a:t>
            </a:r>
            <a:endParaRPr kumimoji="0" lang="sk-SK" sz="1600" b="0" i="1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rgbClr val="FF0000"/>
                </a:solidFill>
                <a:latin typeface="Caveat" charset="0"/>
              </a:rPr>
              <a:t>Druhé spoločné stretnutie tried</a:t>
            </a:r>
            <a:endParaRPr lang="sk-SK" dirty="0">
              <a:solidFill>
                <a:srgbClr val="FF0000"/>
              </a:solidFill>
              <a:latin typeface="Caveat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V stredu 7.6.2023 sa konal </a:t>
            </a:r>
            <a:r>
              <a:rPr lang="sk-SK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Tradičný deň na </a:t>
            </a:r>
            <a:r>
              <a:rPr lang="sk-SK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Pribinke</a:t>
            </a:r>
            <a:r>
              <a:rPr lang="sk-SK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počas ktorého sme našim hosťom z </a:t>
            </a:r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Erazmus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+ priblížili  ľudové zvyky a tradície na Slovensku.</a:t>
            </a:r>
          </a:p>
          <a:p>
            <a:r>
              <a:rPr lang="sk-SK" sz="2000" dirty="0" err="1" smtClean="0">
                <a:latin typeface="Times New Roman" pitchFamily="18" charset="0"/>
                <a:cs typeface="Times New Roman" pitchFamily="18" charset="0"/>
              </a:rPr>
              <a:t>Tentokrát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 si mladší žiaci pripravili pre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starších spolužiakov </a:t>
            </a:r>
            <a:r>
              <a:rPr lang="sk-SK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tvorivé </a:t>
            </a:r>
            <a:r>
              <a:rPr lang="sk-SK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dielne s ľudovou tematikou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spoločne sme túto spoluprácu (tútorstvo) medzi žiakmi predstavili našim hosťom z Nemecka, Turecka a Chorvátska.</a:t>
            </a:r>
            <a:endParaRPr lang="sk-SK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Hostí sme spoločne učili tancovať a spievať slovenské ľudové tance a piesne, piecť a zdobiť medovníky, piecť  a jesť oblátky, zdobiť  taniere slovenskými vzormi, pliesť košíky, viazať náramky priateľstva...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te template">
  <a:themeElements>
    <a:clrScheme name="Custom 347">
      <a:dk1>
        <a:srgbClr val="1C4587"/>
      </a:dk1>
      <a:lt1>
        <a:srgbClr val="FFFFFF"/>
      </a:lt1>
      <a:dk2>
        <a:srgbClr val="606A7C"/>
      </a:dk2>
      <a:lt2>
        <a:srgbClr val="D3DAE2"/>
      </a:lt2>
      <a:accent1>
        <a:srgbClr val="1C4587"/>
      </a:accent1>
      <a:accent2>
        <a:srgbClr val="6CC2DC"/>
      </a:accent2>
      <a:accent3>
        <a:srgbClr val="B4E04F"/>
      </a:accent3>
      <a:accent4>
        <a:srgbClr val="FFD453"/>
      </a:accent4>
      <a:accent5>
        <a:srgbClr val="EE973B"/>
      </a:accent5>
      <a:accent6>
        <a:srgbClr val="F74848"/>
      </a:accent6>
      <a:hlink>
        <a:srgbClr val="1C458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412</Words>
  <PresentationFormat>Prezentácia na obrazovke (16:9)</PresentationFormat>
  <Paragraphs>63</Paragraphs>
  <Slides>15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1" baseType="lpstr">
      <vt:lpstr>Arial</vt:lpstr>
      <vt:lpstr>Caveat</vt:lpstr>
      <vt:lpstr>Amatic SC</vt:lpstr>
      <vt:lpstr>Times New Roman</vt:lpstr>
      <vt:lpstr>Wingdings</vt:lpstr>
      <vt:lpstr>Kate template</vt:lpstr>
      <vt:lpstr>...a nás vychováva Pribinka </vt:lpstr>
      <vt:lpstr>Akčný plán školy na školský rok 2022/2023   Plány a predstavy na začiatku roka</vt:lpstr>
      <vt:lpstr>Realizácia a zmeny počas roka</vt:lpstr>
      <vt:lpstr>Prvé spoločné stretnutie spriatelených tried</vt:lpstr>
      <vt:lpstr>Aktivity tried</vt:lpstr>
      <vt:lpstr>Aktivity tried</vt:lpstr>
      <vt:lpstr>Snímka 7</vt:lpstr>
      <vt:lpstr>A čo na to deti?</vt:lpstr>
      <vt:lpstr>Druhé spoločné stretnutie tried</vt:lpstr>
      <vt:lpstr>Snímka 10</vt:lpstr>
      <vt:lpstr>Snímka 11</vt:lpstr>
      <vt:lpstr>Snímka 12</vt:lpstr>
      <vt:lpstr>Snímka 13</vt:lpstr>
      <vt:lpstr>Zhodnotenie a plány na budúci školský rok</vt:lpstr>
      <vt:lpstr>Ďakujeme  za pozornosť!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...a nás vychováva Pribinka</dc:title>
  <dc:creator>HP</dc:creator>
  <cp:lastModifiedBy>HP</cp:lastModifiedBy>
  <cp:revision>30</cp:revision>
  <dcterms:modified xsi:type="dcterms:W3CDTF">2023-06-22T10:04:29Z</dcterms:modified>
</cp:coreProperties>
</file>