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76" r:id="rId4"/>
    <p:sldId id="258" r:id="rId5"/>
    <p:sldId id="260" r:id="rId6"/>
    <p:sldId id="277" r:id="rId7"/>
    <p:sldId id="261" r:id="rId8"/>
    <p:sldId id="273" r:id="rId9"/>
    <p:sldId id="262" r:id="rId10"/>
    <p:sldId id="263" r:id="rId11"/>
    <p:sldId id="264" r:id="rId12"/>
    <p:sldId id="268" r:id="rId13"/>
    <p:sldId id="278" r:id="rId14"/>
    <p:sldId id="269" r:id="rId15"/>
    <p:sldId id="270" r:id="rId16"/>
    <p:sldId id="275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CD89D-84CC-48FE-93A7-E69CDA5FC8CE}" type="datetimeFigureOut">
              <a:rPr lang="cs-CZ" smtClean="0"/>
              <a:pPr/>
              <a:t>04.12.2023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AB6CA-7965-451F-BEC4-9F8DB51AA88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AB6CA-7965-451F-BEC4-9F8DB51AA88F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AB6CA-7965-451F-BEC4-9F8DB51AA88F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AB6CA-7965-451F-BEC4-9F8DB51AA88F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2AB6CA-7965-451F-BEC4-9F8DB51AA88F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vnoramenný trojúhelník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975B035-F5B1-45A8-8416-2F30E39AB36C}" type="datetimeFigureOut">
              <a:rPr lang="cs-CZ" smtClean="0"/>
              <a:pPr/>
              <a:t>04.12.2023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4D2E777-4D18-45F0-947F-15D556778F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B035-F5B1-45A8-8416-2F30E39AB36C}" type="datetimeFigureOut">
              <a:rPr lang="cs-CZ" smtClean="0"/>
              <a:pPr/>
              <a:t>04.12.2023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E777-4D18-45F0-947F-15D556778F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B035-F5B1-45A8-8416-2F30E39AB36C}" type="datetimeFigureOut">
              <a:rPr lang="cs-CZ" smtClean="0"/>
              <a:pPr/>
              <a:t>04.12.2023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E777-4D18-45F0-947F-15D556778F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975B035-F5B1-45A8-8416-2F30E39AB36C}" type="datetimeFigureOut">
              <a:rPr lang="cs-CZ" smtClean="0"/>
              <a:pPr/>
              <a:t>04.12.2023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E777-4D18-45F0-947F-15D556778F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úhlý trojúhelník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vnoramenný trojúhelník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975B035-F5B1-45A8-8416-2F30E39AB36C}" type="datetimeFigureOut">
              <a:rPr lang="cs-CZ" smtClean="0"/>
              <a:pPr/>
              <a:t>04.12.2023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4D2E777-4D18-45F0-947F-15D556778F42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1" name="Přímá spojovací čára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975B035-F5B1-45A8-8416-2F30E39AB36C}" type="datetimeFigureOut">
              <a:rPr lang="cs-CZ" smtClean="0"/>
              <a:pPr/>
              <a:t>04.12.2023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4D2E777-4D18-45F0-947F-15D556778F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975B035-F5B1-45A8-8416-2F30E39AB36C}" type="datetimeFigureOut">
              <a:rPr lang="cs-CZ" smtClean="0"/>
              <a:pPr/>
              <a:t>04.12.2023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4D2E777-4D18-45F0-947F-15D556778F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5B035-F5B1-45A8-8416-2F30E39AB36C}" type="datetimeFigureOut">
              <a:rPr lang="cs-CZ" smtClean="0"/>
              <a:pPr/>
              <a:t>04.12.2023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2E777-4D18-45F0-947F-15D556778F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975B035-F5B1-45A8-8416-2F30E39AB36C}" type="datetimeFigureOut">
              <a:rPr lang="cs-CZ" smtClean="0"/>
              <a:pPr/>
              <a:t>04.12.2023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4D2E777-4D18-45F0-947F-15D556778F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975B035-F5B1-45A8-8416-2F30E39AB36C}" type="datetimeFigureOut">
              <a:rPr lang="cs-CZ" smtClean="0"/>
              <a:pPr/>
              <a:t>04.12.2023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4D2E777-4D18-45F0-947F-15D556778F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975B035-F5B1-45A8-8416-2F30E39AB36C}" type="datetimeFigureOut">
              <a:rPr lang="cs-CZ" smtClean="0"/>
              <a:pPr/>
              <a:t>04.12.2023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4D2E777-4D18-45F0-947F-15D556778F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úhlý trojúhelník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975B035-F5B1-45A8-8416-2F30E39AB36C}" type="datetimeFigureOut">
              <a:rPr lang="cs-CZ" smtClean="0"/>
              <a:pPr/>
              <a:t>04.12.2023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4D2E777-4D18-45F0-947F-15D556778F4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jestr.io/krs/452592/hotel-tumski-barka-tumska/sprawozdania" TargetMode="External"/><Relationship Id="rId2" Type="http://schemas.openxmlformats.org/officeDocument/2006/relationships/hyperlink" Target="https://rejestr.io/krs/452592/hotel-tumski-barka-tumska/pomoc_publiczna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https://rejestr.io/krs/452592/hotel-tumski-barka-tumska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42190\Downloads\VID-20220929-WA0001.mp4" TargetMode="External"/><Relationship Id="rId6" Type="http://schemas.openxmlformats.org/officeDocument/2006/relationships/slide" Target="slide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6.xml"/><Relationship Id="rId4" Type="http://schemas.openxmlformats.org/officeDocument/2006/relationships/slide" Target="slide7.xml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1785926"/>
            <a:ext cx="8286808" cy="1470025"/>
          </a:xfrm>
          <a:ln>
            <a:solidFill>
              <a:srgbClr val="FFFF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/>
            <a:r>
              <a:rPr lang="cs-CZ" sz="66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Pracovné</a:t>
            </a:r>
            <a:r>
              <a:rPr lang="cs-CZ" sz="6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6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skúsenosti</a:t>
            </a:r>
            <a:endParaRPr lang="cs-CZ" sz="6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00034" y="3643314"/>
            <a:ext cx="8062912" cy="1752600"/>
          </a:xfrm>
        </p:spPr>
        <p:txBody>
          <a:bodyPr>
            <a:normAutofit/>
          </a:bodyPr>
          <a:lstStyle/>
          <a:p>
            <a:pPr algn="ctr"/>
            <a:r>
              <a:rPr lang="cs-CZ" b="1" dirty="0"/>
              <a:t>ANNA BRUKOVÁ 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 err="1"/>
              <a:t>Trieda</a:t>
            </a:r>
            <a:r>
              <a:rPr lang="cs-CZ" b="1" dirty="0"/>
              <a:t>: IV. B	               </a:t>
            </a:r>
            <a:r>
              <a:rPr lang="cs-CZ" b="1" dirty="0" err="1"/>
              <a:t>Šk</a:t>
            </a:r>
            <a:r>
              <a:rPr lang="cs-CZ" b="1" dirty="0"/>
              <a:t>.  rok: 2022/2023</a:t>
            </a:r>
          </a:p>
        </p:txBody>
      </p:sp>
      <p:pic>
        <p:nvPicPr>
          <p:cNvPr id="4" name="Obrázok 7" descr="Obrázok, na ktorom je text&#10;&#10;Automaticky generovaný popis">
            <a:extLst>
              <a:ext uri="{FF2B5EF4-FFF2-40B4-BE49-F238E27FC236}">
                <a16:creationId xmlns:a16="http://schemas.microsoft.com/office/drawing/2014/main" id="{61CE0463-A340-21C6-0160-635716C8A9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57166"/>
            <a:ext cx="2790825" cy="762000"/>
          </a:xfrm>
          <a:prstGeom prst="rect">
            <a:avLst/>
          </a:prstGeom>
        </p:spPr>
      </p:pic>
      <p:pic>
        <p:nvPicPr>
          <p:cNvPr id="5" name="Obrázok 9">
            <a:extLst>
              <a:ext uri="{FF2B5EF4-FFF2-40B4-BE49-F238E27FC236}">
                <a16:creationId xmlns:a16="http://schemas.microsoft.com/office/drawing/2014/main" id="{4D8147A3-1E10-90F1-D0E1-60D4D3A7D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26" y="428604"/>
            <a:ext cx="2228850" cy="685800"/>
          </a:xfrm>
          <a:prstGeom prst="rect">
            <a:avLst/>
          </a:prstGeom>
        </p:spPr>
      </p:pic>
      <p:pic>
        <p:nvPicPr>
          <p:cNvPr id="7" name="Obrázok 6" descr="Obrázok, na ktorom je grafika, elektrická modrá, modrá, písmo&#10;&#10;Automaticky generovaný popis">
            <a:extLst>
              <a:ext uri="{FF2B5EF4-FFF2-40B4-BE49-F238E27FC236}">
                <a16:creationId xmlns:a16="http://schemas.microsoft.com/office/drawing/2014/main" id="{CAAD73ED-C517-09B8-715E-C1247DBEF4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24" y="5589240"/>
            <a:ext cx="1823791" cy="1013217"/>
          </a:xfrm>
          <a:prstGeom prst="rect">
            <a:avLst/>
          </a:prstGeom>
        </p:spPr>
      </p:pic>
      <p:pic>
        <p:nvPicPr>
          <p:cNvPr id="10" name="Obrázok 9" descr="Obrázok, na ktorom je text, písmo, elektrická modrá, logo&#10;&#10;Automaticky generovaný popis">
            <a:extLst>
              <a:ext uri="{FF2B5EF4-FFF2-40B4-BE49-F238E27FC236}">
                <a16:creationId xmlns:a16="http://schemas.microsoft.com/office/drawing/2014/main" id="{954E9B95-AD73-790A-F505-0E889BBCCB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769" y="5669148"/>
            <a:ext cx="4071466" cy="85339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b="1" dirty="0">
                <a:latin typeface="Arial" pitchFamily="34" charset="0"/>
                <a:cs typeface="Arial" pitchFamily="34" charset="0"/>
              </a:rPr>
              <a:t>PRACOVNÁ </a:t>
            </a:r>
            <a:r>
              <a:rPr lang="cs-CZ" b="1" dirty="0">
                <a:effectLst/>
                <a:latin typeface="Arial" pitchFamily="34" charset="0"/>
                <a:cs typeface="Arial" pitchFamily="34" charset="0"/>
              </a:rPr>
              <a:t>DOBA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   </a:t>
            </a:r>
            <a:br>
              <a:rPr lang="cs-CZ" b="1" dirty="0">
                <a:latin typeface="Arial" pitchFamily="34" charset="0"/>
                <a:cs typeface="Arial" pitchFamily="34" charset="0"/>
              </a:rPr>
            </a:br>
            <a:r>
              <a:rPr lang="cs-CZ" b="1" dirty="0">
                <a:latin typeface="Arial" pitchFamily="34" charset="0"/>
                <a:cs typeface="Arial" pitchFamily="34" charset="0"/>
              </a:rPr>
              <a:t>PRACOVNÉ PROSTREDIE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572000"/>
          </a:xfrm>
        </p:spPr>
        <p:txBody>
          <a:bodyPr/>
          <a:lstStyle/>
          <a:p>
            <a:r>
              <a:rPr lang="cs-CZ" sz="2400" dirty="0" err="1">
                <a:latin typeface="Arial" pitchFamily="34" charset="0"/>
                <a:cs typeface="Arial" pitchFamily="34" charset="0"/>
              </a:rPr>
              <a:t>Prax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prebiehala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od 19.9.2022 – 30.9.2022</a:t>
            </a: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Pracovala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som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od 9:00 h do 13:00 h.</a:t>
            </a:r>
          </a:p>
          <a:p>
            <a:r>
              <a:rPr lang="cs-CZ" sz="2400" dirty="0" err="1">
                <a:latin typeface="Arial" pitchFamily="34" charset="0"/>
                <a:cs typeface="Arial" pitchFamily="34" charset="0"/>
              </a:rPr>
              <a:t>Pracovné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prostredie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bolo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príjemné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panovala tam milá atmosféra.</a:t>
            </a:r>
          </a:p>
          <a:p>
            <a:r>
              <a:rPr lang="cs-CZ" sz="2400" dirty="0" err="1">
                <a:latin typeface="Arial" pitchFamily="34" charset="0"/>
                <a:cs typeface="Arial" pitchFamily="34" charset="0"/>
              </a:rPr>
              <a:t>Vzťahy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na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pracovisku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boli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priateľské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pracovalo tam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veľa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zahraničných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zamestnancov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čo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bolo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zaujímavé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z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pohľadu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multikultúry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jazykov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a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náhľadov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cs-CZ" dirty="0"/>
          </a:p>
        </p:txBody>
      </p:sp>
      <p:pic>
        <p:nvPicPr>
          <p:cNvPr id="3074" name="Picture 2" descr="C:\Users\42190\Downloads\people-speaking-different-languages-vector-12797555.jpg"/>
          <p:cNvPicPr>
            <a:picLocks noChangeAspect="1" noChangeArrowheads="1"/>
          </p:cNvPicPr>
          <p:nvPr/>
        </p:nvPicPr>
        <p:blipFill>
          <a:blip r:embed="rId2" cstate="print"/>
          <a:srcRect t="26041" r="1250" b="28125"/>
          <a:stretch>
            <a:fillRect/>
          </a:stretch>
        </p:blipFill>
        <p:spPr bwMode="auto">
          <a:xfrm>
            <a:off x="827584" y="4500562"/>
            <a:ext cx="3946495" cy="1428736"/>
          </a:xfrm>
          <a:prstGeom prst="rect">
            <a:avLst/>
          </a:prstGeom>
          <a:noFill/>
        </p:spPr>
      </p:pic>
      <p:pic>
        <p:nvPicPr>
          <p:cNvPr id="3076" name="Picture 4" descr="C:\Users\42190\Downloads\pngtree-people-connecting-puzzle-for-teamwork-png-image_4185481.jpg"/>
          <p:cNvPicPr>
            <a:picLocks noChangeAspect="1" noChangeArrowheads="1"/>
          </p:cNvPicPr>
          <p:nvPr/>
        </p:nvPicPr>
        <p:blipFill>
          <a:blip r:embed="rId3" cstate="print"/>
          <a:srcRect l="19791" t="20833" r="18750" b="9375"/>
          <a:stretch>
            <a:fillRect/>
          </a:stretch>
        </p:blipFill>
        <p:spPr bwMode="auto">
          <a:xfrm>
            <a:off x="6572264" y="4071942"/>
            <a:ext cx="2201784" cy="2500330"/>
          </a:xfrm>
          <a:prstGeom prst="rect">
            <a:avLst/>
          </a:prstGeom>
          <a:noFill/>
        </p:spPr>
      </p:pic>
      <p:sp>
        <p:nvSpPr>
          <p:cNvPr id="6" name="Tlačítko akce: Dopředu nebo Další 5">
            <a:hlinkClick r:id="" action="ppaction://hlinkshowjump?jump=nextslide" highlightClick="1"/>
          </p:cNvPr>
          <p:cNvSpPr/>
          <p:nvPr/>
        </p:nvSpPr>
        <p:spPr>
          <a:xfrm>
            <a:off x="1785918" y="6143644"/>
            <a:ext cx="57150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lačítko akce: Domů 6">
            <a:hlinkClick r:id="rId4" action="ppaction://hlinksldjump" highlightClick="1"/>
          </p:cNvPr>
          <p:cNvSpPr/>
          <p:nvPr/>
        </p:nvSpPr>
        <p:spPr>
          <a:xfrm>
            <a:off x="1214414" y="6143644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Zpět nebo Předchozí 7">
            <a:hlinkClick r:id="" action="ppaction://hlinkshowjump?jump=previousslide" highlightClick="1"/>
          </p:cNvPr>
          <p:cNvSpPr/>
          <p:nvPr/>
        </p:nvSpPr>
        <p:spPr>
          <a:xfrm>
            <a:off x="642910" y="6143644"/>
            <a:ext cx="57150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	   </a:t>
            </a:r>
            <a:r>
              <a:rPr lang="cs-CZ" b="1" dirty="0">
                <a:effectLst/>
                <a:latin typeface="Arial" pitchFamily="34" charset="0"/>
                <a:cs typeface="Arial" pitchFamily="34" charset="0"/>
              </a:rPr>
              <a:t>ÚČTOVNÍCTVO </a:t>
            </a:r>
            <a:br>
              <a:rPr lang="cs-CZ" b="1" dirty="0">
                <a:effectLst/>
                <a:latin typeface="Arial" pitchFamily="34" charset="0"/>
                <a:cs typeface="Arial" pitchFamily="34" charset="0"/>
              </a:rPr>
            </a:br>
            <a:r>
              <a:rPr lang="cs-CZ" b="1" dirty="0">
                <a:effectLst/>
                <a:latin typeface="Arial" pitchFamily="34" charset="0"/>
                <a:cs typeface="Arial" pitchFamily="34" charset="0"/>
              </a:rPr>
              <a:t>		VEREJNÁ POMOC</a:t>
            </a:r>
          </a:p>
        </p:txBody>
      </p:sp>
      <p:pic>
        <p:nvPicPr>
          <p:cNvPr id="2050" name="Picture 2" descr="C:\Users\42190\Documents\VEREJNÁ POMOC.png"/>
          <p:cNvPicPr>
            <a:picLocks noChangeAspect="1" noChangeArrowheads="1"/>
          </p:cNvPicPr>
          <p:nvPr/>
        </p:nvPicPr>
        <p:blipFill>
          <a:blip r:embed="rId2"/>
          <a:srcRect l="1696" t="2151" r="32177"/>
          <a:stretch>
            <a:fillRect/>
          </a:stretch>
        </p:blipFill>
        <p:spPr bwMode="auto">
          <a:xfrm>
            <a:off x="1325858" y="1772816"/>
            <a:ext cx="6492284" cy="378621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4071934" y="3071810"/>
            <a:ext cx="192882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313 296 €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143372" y="3357562"/>
            <a:ext cx="307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160 407 </a:t>
            </a:r>
            <a:r>
              <a:rPr lang="cs-CZ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€</a:t>
            </a:r>
          </a:p>
        </p:txBody>
      </p:sp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>
          <a:xfrm>
            <a:off x="1857356" y="6143644"/>
            <a:ext cx="57150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lačítko akce: Domů 10">
            <a:hlinkClick r:id="rId3" action="ppaction://hlinksldjump" highlightClick="1"/>
          </p:cNvPr>
          <p:cNvSpPr/>
          <p:nvPr/>
        </p:nvSpPr>
        <p:spPr>
          <a:xfrm>
            <a:off x="1285852" y="6143644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959D95B8-E337-E62A-FC53-EB26B3C170ED}"/>
              </a:ext>
            </a:extLst>
          </p:cNvPr>
          <p:cNvSpPr txBox="1"/>
          <p:nvPr/>
        </p:nvSpPr>
        <p:spPr>
          <a:xfrm>
            <a:off x="1403648" y="566532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rial" pitchFamily="34" charset="0"/>
                <a:cs typeface="Arial" pitchFamily="34" charset="0"/>
              </a:rPr>
              <a:t>Graf č. 1: Prijatá verejná pomoc </a:t>
            </a:r>
          </a:p>
        </p:txBody>
      </p:sp>
      <p:sp>
        <p:nvSpPr>
          <p:cNvPr id="9" name="Tlačítko akce: Zpět nebo Předchozí 8">
            <a:hlinkClick r:id="" action="ppaction://hlinkshowjump?jump=previousslide" highlightClick="1"/>
          </p:cNvPr>
          <p:cNvSpPr/>
          <p:nvPr/>
        </p:nvSpPr>
        <p:spPr>
          <a:xfrm>
            <a:off x="714348" y="6143644"/>
            <a:ext cx="57150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7275"/>
            <a:ext cx="8229600" cy="1399032"/>
          </a:xfrm>
        </p:spPr>
        <p:txBody>
          <a:bodyPr/>
          <a:lstStyle/>
          <a:p>
            <a:pPr algn="ctr"/>
            <a:r>
              <a:rPr lang="cs-CZ" b="1" dirty="0">
                <a:effectLst/>
                <a:latin typeface="Arial" pitchFamily="34" charset="0"/>
                <a:cs typeface="Arial" pitchFamily="34" charset="0"/>
              </a:rPr>
              <a:t>VEREJNÁ POMOC</a:t>
            </a:r>
            <a:endParaRPr lang="cs-CZ" dirty="0"/>
          </a:p>
        </p:txBody>
      </p:sp>
      <p:pic>
        <p:nvPicPr>
          <p:cNvPr id="1026" name="Picture 2" descr="C:\polsko\ANICK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5" y="3429000"/>
            <a:ext cx="7786741" cy="984250"/>
          </a:xfrm>
          <a:prstGeom prst="rect">
            <a:avLst/>
          </a:prstGeom>
          <a:noFill/>
        </p:spPr>
      </p:pic>
      <p:pic>
        <p:nvPicPr>
          <p:cNvPr id="1027" name="Picture 3" descr="C:\polsko\ANICKA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5" y="2500306"/>
            <a:ext cx="7786742" cy="984250"/>
          </a:xfrm>
          <a:prstGeom prst="rect">
            <a:avLst/>
          </a:prstGeom>
          <a:noFill/>
        </p:spPr>
      </p:pic>
      <p:pic>
        <p:nvPicPr>
          <p:cNvPr id="1028" name="Picture 4" descr="C:\polsko\ANICKA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5" y="4357694"/>
            <a:ext cx="7786741" cy="400050"/>
          </a:xfrm>
          <a:prstGeom prst="rect">
            <a:avLst/>
          </a:prstGeom>
          <a:noFill/>
        </p:spPr>
      </p:pic>
      <p:pic>
        <p:nvPicPr>
          <p:cNvPr id="1029" name="Picture 5" descr="C:\polsko\ANICKA4.png"/>
          <p:cNvPicPr>
            <a:picLocks noChangeAspect="1" noChangeArrowheads="1"/>
          </p:cNvPicPr>
          <p:nvPr/>
        </p:nvPicPr>
        <p:blipFill>
          <a:blip r:embed="rId6"/>
          <a:srcRect l="2212" r="1762"/>
          <a:stretch>
            <a:fillRect/>
          </a:stretch>
        </p:blipFill>
        <p:spPr bwMode="auto">
          <a:xfrm>
            <a:off x="500034" y="1500174"/>
            <a:ext cx="7786742" cy="1016000"/>
          </a:xfrm>
          <a:prstGeom prst="rect">
            <a:avLst/>
          </a:prstGeom>
          <a:noFill/>
        </p:spPr>
      </p:pic>
      <p:sp>
        <p:nvSpPr>
          <p:cNvPr id="8" name="Tlačítko akce: Dopředu nebo Další 7">
            <a:hlinkClick r:id="" action="ppaction://hlinkshowjump?jump=nextslide" highlightClick="1"/>
          </p:cNvPr>
          <p:cNvSpPr/>
          <p:nvPr/>
        </p:nvSpPr>
        <p:spPr>
          <a:xfrm>
            <a:off x="1571604" y="6143644"/>
            <a:ext cx="642942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lačítko akce: Domů 9">
            <a:hlinkClick r:id="rId7" action="ppaction://hlinksldjump" highlightClick="1"/>
          </p:cNvPr>
          <p:cNvSpPr/>
          <p:nvPr/>
        </p:nvSpPr>
        <p:spPr>
          <a:xfrm>
            <a:off x="1000100" y="6143644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3E990AE2-E941-16A1-3686-957B6B3EC399}"/>
              </a:ext>
            </a:extLst>
          </p:cNvPr>
          <p:cNvSpPr txBox="1"/>
          <p:nvPr/>
        </p:nvSpPr>
        <p:spPr>
          <a:xfrm>
            <a:off x="500034" y="5072074"/>
            <a:ext cx="566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rial" pitchFamily="34" charset="0"/>
                <a:cs typeface="Arial" pitchFamily="34" charset="0"/>
              </a:rPr>
              <a:t>Obr. č. 7 : Verejná pomoc </a:t>
            </a:r>
          </a:p>
        </p:txBody>
      </p:sp>
      <p:sp>
        <p:nvSpPr>
          <p:cNvPr id="11" name="Tlačítko akce: Zpět nebo Předchozí 10">
            <a:hlinkClick r:id="" action="ppaction://hlinkshowjump?jump=previousslide" highlightClick="1"/>
          </p:cNvPr>
          <p:cNvSpPr/>
          <p:nvPr/>
        </p:nvSpPr>
        <p:spPr>
          <a:xfrm>
            <a:off x="428596" y="6143644"/>
            <a:ext cx="57150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909E8D-FEA3-4FF5-00BB-AC4E5CF94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>
                <a:effectLst/>
                <a:latin typeface="Arial" pitchFamily="34" charset="0"/>
                <a:cs typeface="Arial" pitchFamily="34" charset="0"/>
              </a:rPr>
              <a:t>		   </a:t>
            </a:r>
            <a:r>
              <a:rPr lang="cs-CZ" b="1" dirty="0">
                <a:effectLst/>
                <a:latin typeface="Arial" pitchFamily="34" charset="0"/>
                <a:cs typeface="Arial" pitchFamily="34" charset="0"/>
              </a:rPr>
              <a:t>ÚČTOVNÍCTVO</a:t>
            </a:r>
            <a:endParaRPr lang="sk-SK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42190\Downloads\2016-03-15_211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5000660" cy="4186599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357158" y="1428736"/>
            <a:ext cx="8072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Hotel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používa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účtovný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program ESC.</a:t>
            </a:r>
          </a:p>
        </p:txBody>
      </p:sp>
      <p:sp>
        <p:nvSpPr>
          <p:cNvPr id="10" name="Tlačítko akce: Dopředu nebo Další 9">
            <a:hlinkClick r:id="" action="ppaction://hlinkshowjump?jump=nextslide" highlightClick="1"/>
          </p:cNvPr>
          <p:cNvSpPr/>
          <p:nvPr/>
        </p:nvSpPr>
        <p:spPr>
          <a:xfrm>
            <a:off x="8072462" y="6143644"/>
            <a:ext cx="642942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lačítko akce: Domů 10">
            <a:hlinkClick r:id="rId3" action="ppaction://hlinksldjump" highlightClick="1"/>
          </p:cNvPr>
          <p:cNvSpPr/>
          <p:nvPr/>
        </p:nvSpPr>
        <p:spPr>
          <a:xfrm>
            <a:off x="7500958" y="6143644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lačítko akce: Zpět nebo Předchozí 11">
            <a:hlinkClick r:id="" action="ppaction://hlinkshowjump?jump=previousslide" highlightClick="1"/>
          </p:cNvPr>
          <p:cNvSpPr/>
          <p:nvPr/>
        </p:nvSpPr>
        <p:spPr>
          <a:xfrm>
            <a:off x="6929454" y="6143644"/>
            <a:ext cx="57150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42550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                 ZÁVER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714488"/>
            <a:ext cx="8229600" cy="4572000"/>
          </a:xfrm>
        </p:spPr>
        <p:txBody>
          <a:bodyPr/>
          <a:lstStyle/>
          <a:p>
            <a:r>
              <a:rPr lang="cs-CZ" sz="2400" dirty="0" err="1">
                <a:latin typeface="Arial" pitchFamily="34" charset="0"/>
                <a:cs typeface="Arial" pitchFamily="34" charset="0"/>
              </a:rPr>
              <a:t>Vďaka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praxi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som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získala poznatky z oblastí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administratívy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jednania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so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zákaznikmi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a s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kolegami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Osvojila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som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si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prácu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v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hotelovom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programe,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archiváciu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faktúr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a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ich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úschovu.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Pomohla mi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rozlíšiť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moje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zameranie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v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pracovnej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oblasti,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čo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ktorá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pozícia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vyžaduje a kde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sa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chcem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v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budúcnosti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vidieť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cs-CZ" dirty="0"/>
          </a:p>
        </p:txBody>
      </p:sp>
      <p:sp>
        <p:nvSpPr>
          <p:cNvPr id="4" name="Tlačítko akce: Domů 3">
            <a:hlinkClick r:id="rId3" action="ppaction://hlinksldjump" highlightClick="1"/>
          </p:cNvPr>
          <p:cNvSpPr/>
          <p:nvPr/>
        </p:nvSpPr>
        <p:spPr>
          <a:xfrm>
            <a:off x="1000100" y="6143644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1571604" y="6143644"/>
            <a:ext cx="642942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Zpět nebo Předchozí 5">
            <a:hlinkClick r:id="" action="ppaction://hlinkshowjump?jump=previousslide" highlightClick="1"/>
          </p:cNvPr>
          <p:cNvSpPr/>
          <p:nvPr/>
        </p:nvSpPr>
        <p:spPr>
          <a:xfrm>
            <a:off x="357158" y="6143644"/>
            <a:ext cx="642942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                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  <a:hlinkClick r:id="rId2"/>
              </a:rPr>
              <a:t>https://rejestr.io/krs/452592/hotel-tumski-barka-tumska/pomoc_publiczna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latin typeface="Arial" pitchFamily="34" charset="0"/>
                <a:cs typeface="Arial" pitchFamily="34" charset="0"/>
                <a:hlinkClick r:id="rId3"/>
              </a:rPr>
              <a:t>https://rejestr.io/krs/452592/hotel-tumski-barka-tumska/sprawozdania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latin typeface="Arial" pitchFamily="34" charset="0"/>
                <a:cs typeface="Arial" pitchFamily="34" charset="0"/>
                <a:hlinkClick r:id="rId4"/>
              </a:rPr>
              <a:t>https://rejestr.io/krs/452592/hotel-tumski-barka-tumska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1714480" y="6143644"/>
            <a:ext cx="57150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mů 4">
            <a:hlinkClick r:id="rId5" action="ppaction://hlinksldjump" highlightClick="1"/>
          </p:cNvPr>
          <p:cNvSpPr/>
          <p:nvPr/>
        </p:nvSpPr>
        <p:spPr>
          <a:xfrm>
            <a:off x="1142976" y="6143644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Zpět nebo Předchozí 5">
            <a:hlinkClick r:id="" action="ppaction://hlinkshowjump?jump=previousslide" highlightClick="1"/>
          </p:cNvPr>
          <p:cNvSpPr/>
          <p:nvPr/>
        </p:nvSpPr>
        <p:spPr>
          <a:xfrm>
            <a:off x="500034" y="6143644"/>
            <a:ext cx="642910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Arial" pitchFamily="34" charset="0"/>
                <a:cs typeface="Arial" pitchFamily="34" charset="0"/>
              </a:rPr>
              <a:t>ĎAKUJEM ZA POZORNOSŤ                      </a:t>
            </a:r>
            <a:r>
              <a:rPr lang="cs-CZ" dirty="0">
                <a:sym typeface="Wingdings" pitchFamily="2" charset="2"/>
              </a:rPr>
              <a:t></a:t>
            </a:r>
            <a:endParaRPr lang="cs-CZ" dirty="0"/>
          </a:p>
        </p:txBody>
      </p:sp>
      <p:pic>
        <p:nvPicPr>
          <p:cNvPr id="1027" name="Picture 3" descr="C:\Users\42190\Downloads\IMG-20220925-WA0004.jpg"/>
          <p:cNvPicPr>
            <a:picLocks noChangeAspect="1" noChangeArrowheads="1"/>
          </p:cNvPicPr>
          <p:nvPr/>
        </p:nvPicPr>
        <p:blipFill>
          <a:blip r:embed="rId4" cstate="print"/>
          <a:srcRect t="18750" r="11354" b="11172"/>
          <a:stretch>
            <a:fillRect/>
          </a:stretch>
        </p:blipFill>
        <p:spPr bwMode="auto">
          <a:xfrm>
            <a:off x="142844" y="1500174"/>
            <a:ext cx="264320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42190\Downloads\IMG-20220925-WA0006 (1).jpg"/>
          <p:cNvPicPr>
            <a:picLocks noChangeAspect="1" noChangeArrowheads="1"/>
          </p:cNvPicPr>
          <p:nvPr/>
        </p:nvPicPr>
        <p:blipFill>
          <a:blip r:embed="rId5"/>
          <a:srcRect l="24581" t="15625" r="19444" b="9738"/>
          <a:stretch>
            <a:fillRect/>
          </a:stretch>
        </p:blipFill>
        <p:spPr bwMode="auto">
          <a:xfrm>
            <a:off x="6643702" y="1214422"/>
            <a:ext cx="2209991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lačítko akce: Dopředu nebo Další 5">
            <a:hlinkClick r:id="" action="ppaction://hlinkshowjump?jump=nextslide" highlightClick="1"/>
          </p:cNvPr>
          <p:cNvSpPr/>
          <p:nvPr/>
        </p:nvSpPr>
        <p:spPr>
          <a:xfrm>
            <a:off x="1500166" y="6143644"/>
            <a:ext cx="57150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lačítko akce: Domů 6">
            <a:hlinkClick r:id="rId6" action="ppaction://hlinksldjump" highlightClick="1"/>
          </p:cNvPr>
          <p:cNvSpPr/>
          <p:nvPr/>
        </p:nvSpPr>
        <p:spPr>
          <a:xfrm>
            <a:off x="928662" y="6143644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Zpět nebo Předchozí 8">
            <a:hlinkClick r:id="" action="ppaction://hlinkshowjump?jump=previousslide" highlightClick="1"/>
          </p:cNvPr>
          <p:cNvSpPr/>
          <p:nvPr/>
        </p:nvSpPr>
        <p:spPr>
          <a:xfrm>
            <a:off x="357158" y="6143644"/>
            <a:ext cx="57150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9" name="VID-20220929-WA000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2786050" y="3078941"/>
            <a:ext cx="3857652" cy="289323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Arial" pitchFamily="34" charset="0"/>
                <a:cs typeface="Arial" pitchFamily="34" charset="0"/>
              </a:rPr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00174"/>
            <a:ext cx="8686800" cy="495463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B0F0"/>
                </a:solidFill>
                <a:hlinkClick r:id="rId2" action="ppaction://hlinksldjump"/>
              </a:rPr>
              <a:t>Úvod</a:t>
            </a:r>
            <a:endParaRPr lang="cs-CZ" dirty="0">
              <a:solidFill>
                <a:srgbClr val="00B0F0"/>
              </a:solidFill>
            </a:endParaRPr>
          </a:p>
          <a:p>
            <a:r>
              <a:rPr lang="cs-CZ" sz="2800" b="1" dirty="0">
                <a:solidFill>
                  <a:srgbClr val="00B0F0"/>
                </a:solidFill>
                <a:hlinkClick r:id="rId3" action="ppaction://hlinksldjump"/>
              </a:rPr>
              <a:t>Charakteristika firmy</a:t>
            </a:r>
            <a:endParaRPr lang="cs-CZ" sz="2800" b="1" dirty="0">
              <a:solidFill>
                <a:srgbClr val="00B0F0"/>
              </a:solidFill>
            </a:endParaRPr>
          </a:p>
          <a:p>
            <a:r>
              <a:rPr lang="cs-CZ" sz="2800" b="1" dirty="0">
                <a:solidFill>
                  <a:srgbClr val="00B0F0"/>
                </a:solidFill>
                <a:hlinkClick r:id="rId4" action="ppaction://hlinksldjump"/>
              </a:rPr>
              <a:t>Náplň práce</a:t>
            </a:r>
            <a:endParaRPr lang="cs-CZ" sz="2800" b="1" dirty="0">
              <a:solidFill>
                <a:srgbClr val="00B0F0"/>
              </a:solidFill>
            </a:endParaRPr>
          </a:p>
          <a:p>
            <a:r>
              <a:rPr lang="cs-CZ" sz="2800" b="1" dirty="0" err="1">
                <a:solidFill>
                  <a:srgbClr val="00B0F0"/>
                </a:solidFill>
                <a:hlinkClick r:id="rId5" action="ppaction://hlinksldjump"/>
              </a:rPr>
              <a:t>Personálna</a:t>
            </a:r>
            <a:r>
              <a:rPr lang="cs-CZ" sz="2800" b="1" dirty="0">
                <a:solidFill>
                  <a:srgbClr val="00B0F0"/>
                </a:solidFill>
                <a:hlinkClick r:id="rId5" action="ppaction://hlinksldjump"/>
              </a:rPr>
              <a:t> agenda</a:t>
            </a:r>
            <a:endParaRPr lang="cs-CZ" sz="2800" b="1" dirty="0">
              <a:solidFill>
                <a:srgbClr val="00B0F0"/>
              </a:solidFill>
            </a:endParaRPr>
          </a:p>
          <a:p>
            <a:r>
              <a:rPr lang="cs-CZ" sz="2800" b="1" dirty="0" err="1">
                <a:solidFill>
                  <a:srgbClr val="00B0F0"/>
                </a:solidFill>
                <a:hlinkClick r:id="rId6" action="ppaction://hlinksldjump"/>
              </a:rPr>
              <a:t>Účtovníctvo</a:t>
            </a:r>
            <a:endParaRPr lang="cs-CZ" sz="2800" b="1" dirty="0">
              <a:solidFill>
                <a:srgbClr val="00B0F0"/>
              </a:solidFill>
            </a:endParaRPr>
          </a:p>
          <a:p>
            <a:r>
              <a:rPr lang="cs-CZ" sz="2800" b="1" dirty="0" err="1">
                <a:solidFill>
                  <a:srgbClr val="00B0F0"/>
                </a:solidFill>
                <a:hlinkClick r:id="rId7" action="ppaction://hlinksldjump"/>
              </a:rPr>
              <a:t>Záver</a:t>
            </a:r>
            <a:r>
              <a:rPr lang="cs-CZ" sz="2800" b="1" dirty="0">
                <a:solidFill>
                  <a:srgbClr val="00B0F0"/>
                </a:solidFill>
                <a:hlinkClick r:id="rId7" action="ppaction://hlinksldjump"/>
              </a:rPr>
              <a:t> </a:t>
            </a:r>
            <a:endParaRPr lang="cs-CZ" sz="2800" b="1" dirty="0">
              <a:solidFill>
                <a:srgbClr val="00B0F0"/>
              </a:solidFill>
            </a:endParaRPr>
          </a:p>
          <a:p>
            <a:r>
              <a:rPr lang="cs-CZ" sz="2800" b="1" dirty="0">
                <a:solidFill>
                  <a:srgbClr val="00B0F0"/>
                </a:solidFill>
                <a:hlinkClick r:id="rId8" action="ppaction://hlinksldjump"/>
              </a:rPr>
              <a:t>Zdroje</a:t>
            </a:r>
            <a:endParaRPr lang="cs-CZ" sz="2800" b="1" dirty="0">
              <a:solidFill>
                <a:srgbClr val="00B0F0"/>
              </a:solidFill>
            </a:endParaRPr>
          </a:p>
        </p:txBody>
      </p:sp>
      <p:sp>
        <p:nvSpPr>
          <p:cNvPr id="4" name="Tlačítko akce: Zpět nebo Předchozí 3">
            <a:hlinkClick r:id="" action="ppaction://hlinkshowjump?jump=previousslide" highlightClick="1"/>
          </p:cNvPr>
          <p:cNvSpPr/>
          <p:nvPr/>
        </p:nvSpPr>
        <p:spPr>
          <a:xfrm>
            <a:off x="142844" y="6143644"/>
            <a:ext cx="57150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1285852" y="6143644"/>
            <a:ext cx="57150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Domů 5">
            <a:hlinkClick r:id="rId9" action="ppaction://hlinksldjump" highlightClick="1"/>
          </p:cNvPr>
          <p:cNvSpPr/>
          <p:nvPr/>
        </p:nvSpPr>
        <p:spPr>
          <a:xfrm>
            <a:off x="714348" y="6143644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0"/>
            <a:ext cx="8229600" cy="1399032"/>
          </a:xfrm>
        </p:spPr>
        <p:txBody>
          <a:bodyPr/>
          <a:lstStyle/>
          <a:p>
            <a:pPr algn="ctr"/>
            <a:r>
              <a:rPr lang="cs-CZ" b="1" dirty="0">
                <a:effectLst/>
                <a:latin typeface="Arial" pitchFamily="34" charset="0"/>
                <a:cs typeface="Arial" pitchFamily="34" charset="0"/>
              </a:rPr>
              <a:t>ÚVOD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811758"/>
          </a:xfrm>
        </p:spPr>
        <p:txBody>
          <a:bodyPr>
            <a:normAutofit/>
          </a:bodyPr>
          <a:lstStyle/>
          <a:p>
            <a:pPr lvl="0">
              <a:buSzPct val="83000"/>
              <a:buNone/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	Hotel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Tumski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 &amp; Barka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Tumska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Sp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. z o.o.,Okr.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súd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pre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Wrocław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Fabryczna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.</a:t>
            </a:r>
            <a:br>
              <a:rPr lang="cs-CZ" sz="2200" dirty="0">
                <a:latin typeface="Arial" pitchFamily="34" charset="0"/>
                <a:cs typeface="Arial" pitchFamily="34" charset="0"/>
              </a:rPr>
            </a:br>
            <a:r>
              <a:rPr lang="cs-CZ" sz="2200" dirty="0">
                <a:latin typeface="Arial" pitchFamily="34" charset="0"/>
                <a:cs typeface="Arial" pitchFamily="34" charset="0"/>
              </a:rPr>
              <a:t>KRS číslo: 0000452592. </a:t>
            </a:r>
          </a:p>
          <a:p>
            <a:pPr lvl="0"/>
            <a:r>
              <a:rPr lang="cs-CZ" sz="2200" dirty="0" err="1">
                <a:latin typeface="Arial" pitchFamily="34" charset="0"/>
                <a:cs typeface="Arial" pitchFamily="34" charset="0"/>
              </a:rPr>
              <a:t>Trvanie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spoločnosti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 je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neobmedzené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.</a:t>
            </a:r>
            <a:br>
              <a:rPr lang="cs-CZ" sz="2200" dirty="0">
                <a:latin typeface="Arial" pitchFamily="34" charset="0"/>
                <a:cs typeface="Arial" pitchFamily="34" charset="0"/>
              </a:rPr>
            </a:br>
            <a:r>
              <a:rPr lang="cs-CZ" sz="2200" dirty="0">
                <a:latin typeface="Arial" pitchFamily="34" charset="0"/>
                <a:cs typeface="Arial" pitchFamily="34" charset="0"/>
              </a:rPr>
              <a:t>a)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Predmetom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podnikania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 je: </a:t>
            </a:r>
            <a:br>
              <a:rPr lang="cs-CZ" sz="2200" dirty="0">
                <a:latin typeface="Arial" pitchFamily="34" charset="0"/>
                <a:cs typeface="Arial" pitchFamily="34" charset="0"/>
              </a:rPr>
            </a:br>
            <a:r>
              <a:rPr lang="cs-CZ" sz="2200" dirty="0">
                <a:latin typeface="Arial" pitchFamily="34" charset="0"/>
                <a:cs typeface="Arial" pitchFamily="34" charset="0"/>
              </a:rPr>
              <a:t>●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hotelierstvo</a:t>
            </a:r>
            <a:br>
              <a:rPr lang="cs-CZ" sz="2200" dirty="0">
                <a:latin typeface="Arial" pitchFamily="34" charset="0"/>
                <a:cs typeface="Arial" pitchFamily="34" charset="0"/>
              </a:rPr>
            </a:br>
            <a:r>
              <a:rPr lang="cs-CZ" sz="2200" dirty="0">
                <a:latin typeface="Arial" pitchFamily="34" charset="0"/>
                <a:cs typeface="Arial" pitchFamily="34" charset="0"/>
              </a:rPr>
              <a:t>●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gastronómia</a:t>
            </a:r>
            <a:br>
              <a:rPr lang="cs-CZ" sz="2200" dirty="0">
                <a:latin typeface="Arial" pitchFamily="34" charset="0"/>
                <a:cs typeface="Arial" pitchFamily="34" charset="0"/>
              </a:rPr>
            </a:br>
            <a:r>
              <a:rPr lang="cs-CZ" sz="2200" dirty="0">
                <a:latin typeface="Arial" pitchFamily="34" charset="0"/>
                <a:cs typeface="Arial" pitchFamily="34" charset="0"/>
              </a:rPr>
              <a:t>●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organizácia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konferencií</a:t>
            </a:r>
            <a:endParaRPr lang="cs-CZ" sz="22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cs-CZ" sz="2200" dirty="0">
                <a:latin typeface="Arial" pitchFamily="34" charset="0"/>
                <a:cs typeface="Arial" pitchFamily="34" charset="0"/>
              </a:rPr>
              <a:t>	● turistika</a:t>
            </a:r>
            <a:br>
              <a:rPr lang="cs-CZ" sz="2200" dirty="0">
                <a:latin typeface="Arial" pitchFamily="34" charset="0"/>
                <a:cs typeface="Arial" pitchFamily="34" charset="0"/>
              </a:rPr>
            </a:br>
            <a:r>
              <a:rPr lang="cs-CZ" sz="2200" dirty="0">
                <a:latin typeface="Arial" pitchFamily="34" charset="0"/>
                <a:cs typeface="Arial" pitchFamily="34" charset="0"/>
              </a:rPr>
              <a:t>● </a:t>
            </a:r>
            <a:r>
              <a:rPr lang="cs-CZ" sz="2200" dirty="0" err="1">
                <a:latin typeface="Arial" pitchFamily="34" charset="0"/>
                <a:cs typeface="Arial" pitchFamily="34" charset="0"/>
              </a:rPr>
              <a:t>rekreácia</a:t>
            </a:r>
            <a:r>
              <a:rPr lang="cs-CZ" sz="22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074" name="Picture 2" descr="C:\Users\42190\Downloads\Hotel-Tumski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929066"/>
            <a:ext cx="4454444" cy="23303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1571604" y="6143644"/>
            <a:ext cx="57150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Domů 5">
            <a:hlinkClick r:id="rId3" action="ppaction://hlinksldjump" highlightClick="1"/>
          </p:cNvPr>
          <p:cNvSpPr/>
          <p:nvPr/>
        </p:nvSpPr>
        <p:spPr>
          <a:xfrm>
            <a:off x="1000100" y="6143644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lačítko akce: Zpět nebo Předchozí 6">
            <a:hlinkClick r:id="" action="ppaction://hlinkshowjump?jump=previousslide" highlightClick="1"/>
          </p:cNvPr>
          <p:cNvSpPr/>
          <p:nvPr/>
        </p:nvSpPr>
        <p:spPr>
          <a:xfrm>
            <a:off x="428596" y="6143644"/>
            <a:ext cx="57150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399032"/>
          </a:xfrm>
        </p:spPr>
        <p:txBody>
          <a:bodyPr anchor="b">
            <a:normAutofit fontScale="90000"/>
          </a:bodyPr>
          <a:lstStyle/>
          <a:p>
            <a:pPr algn="ctr"/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br>
              <a:rPr lang="cs-CZ" b="1" dirty="0"/>
            </a:br>
            <a:r>
              <a:rPr lang="cs-CZ" sz="4700" b="1" dirty="0">
                <a:latin typeface="Arial" pitchFamily="34" charset="0"/>
                <a:cs typeface="Arial" pitchFamily="34" charset="0"/>
              </a:rPr>
              <a:t>ZÁKLADNÉ ÚDAJE O FIRME</a:t>
            </a:r>
            <a:br>
              <a:rPr lang="cs-CZ" sz="4700" cap="small" dirty="0"/>
            </a:br>
            <a:endParaRPr lang="cs-CZ" sz="4700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72000"/>
          </a:xfrm>
        </p:spPr>
        <p:txBody>
          <a:bodyPr/>
          <a:lstStyle/>
          <a:p>
            <a:r>
              <a:rPr lang="cs-CZ" sz="2400" b="1" dirty="0" err="1">
                <a:latin typeface="Arial" pitchFamily="34" charset="0"/>
                <a:cs typeface="Arial" pitchFamily="34" charset="0"/>
              </a:rPr>
              <a:t>Registračné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číslo: 0000161426</a:t>
            </a:r>
          </a:p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Základné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imanie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: 80 000 ZL </a:t>
            </a:r>
            <a:r>
              <a:rPr lang="cs-CZ" sz="2400" b="1" dirty="0"/>
              <a:t>(16 700 €)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2051" name="Picture 3" descr="C:\Users\42190\Downloads\cropped-image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786058"/>
            <a:ext cx="7571590" cy="3245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lačítko akce: Dopředu nebo Další 4">
            <a:hlinkClick r:id="" action="ppaction://hlinkshowjump?jump=nextslide" highlightClick="1"/>
          </p:cNvPr>
          <p:cNvSpPr/>
          <p:nvPr/>
        </p:nvSpPr>
        <p:spPr>
          <a:xfrm>
            <a:off x="1643042" y="6143644"/>
            <a:ext cx="57150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Domů 5">
            <a:hlinkClick r:id="rId3" action="ppaction://hlinksldjump" highlightClick="1"/>
          </p:cNvPr>
          <p:cNvSpPr/>
          <p:nvPr/>
        </p:nvSpPr>
        <p:spPr>
          <a:xfrm>
            <a:off x="1000100" y="6143644"/>
            <a:ext cx="714380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lačítko akce: Zpět nebo Předchozí 6">
            <a:hlinkClick r:id="" action="ppaction://hlinkshowjump?jump=previousslide" highlightClick="1"/>
          </p:cNvPr>
          <p:cNvSpPr/>
          <p:nvPr/>
        </p:nvSpPr>
        <p:spPr>
          <a:xfrm>
            <a:off x="500034" y="6143644"/>
            <a:ext cx="57150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399032"/>
          </a:xfrm>
        </p:spPr>
        <p:txBody>
          <a:bodyPr/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CHARAKTERISTIKA HOTELA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500174"/>
            <a:ext cx="8229600" cy="4572000"/>
          </a:xfrm>
        </p:spPr>
        <p:txBody>
          <a:bodyPr/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Hotel bol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otvorený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v roku 2000.</a:t>
            </a: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Je lokalizovaný na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Tumskom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Ostrove.</a:t>
            </a: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Má 50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izieb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celkovo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103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miest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na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ubytovanie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cs-CZ" sz="2400" dirty="0" err="1">
                <a:latin typeface="Arial" pitchFamily="34" charset="0"/>
                <a:cs typeface="Arial" pitchFamily="34" charset="0"/>
              </a:rPr>
              <a:t>Súčasťou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hotela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je loď, kde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hosťom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poskytujú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raňajky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cs-CZ" dirty="0"/>
          </a:p>
        </p:txBody>
      </p:sp>
      <p:pic>
        <p:nvPicPr>
          <p:cNvPr id="2050" name="Picture 2" descr="C:\Users\42190\Downloads\tumski_greatpolonia0003.jpg"/>
          <p:cNvPicPr>
            <a:picLocks noChangeAspect="1" noChangeArrowheads="1"/>
          </p:cNvPicPr>
          <p:nvPr/>
        </p:nvPicPr>
        <p:blipFill>
          <a:blip r:embed="rId2" cstate="print"/>
          <a:srcRect l="2075" b="414"/>
          <a:stretch>
            <a:fillRect/>
          </a:stretch>
        </p:blipFill>
        <p:spPr bwMode="auto">
          <a:xfrm>
            <a:off x="5286380" y="3286124"/>
            <a:ext cx="3371848" cy="22860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 descr="C:\Users\42190\Downloads\hotel-tumski-wroclaw-p-jpg.jpg"/>
          <p:cNvPicPr>
            <a:picLocks noChangeAspect="1" noChangeArrowheads="1"/>
          </p:cNvPicPr>
          <p:nvPr/>
        </p:nvPicPr>
        <p:blipFill>
          <a:blip r:embed="rId3" cstate="print"/>
          <a:srcRect r="4045"/>
          <a:stretch>
            <a:fillRect/>
          </a:stretch>
        </p:blipFill>
        <p:spPr bwMode="auto">
          <a:xfrm>
            <a:off x="357158" y="4500570"/>
            <a:ext cx="4786346" cy="2161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lačítko akce: Dopředu nebo Další 5">
            <a:hlinkClick r:id="" action="ppaction://hlinkshowjump?jump=nextslide" highlightClick="1"/>
          </p:cNvPr>
          <p:cNvSpPr/>
          <p:nvPr/>
        </p:nvSpPr>
        <p:spPr>
          <a:xfrm>
            <a:off x="8286776" y="6143644"/>
            <a:ext cx="57150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lačítko akce: Domů 6">
            <a:hlinkClick r:id="rId4" action="ppaction://hlinksldjump" highlightClick="1"/>
          </p:cNvPr>
          <p:cNvSpPr/>
          <p:nvPr/>
        </p:nvSpPr>
        <p:spPr>
          <a:xfrm>
            <a:off x="7715272" y="6143644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Zpět nebo Předchozí 7">
            <a:hlinkClick r:id="" action="ppaction://hlinkshowjump?jump=previousslide" highlightClick="1"/>
          </p:cNvPr>
          <p:cNvSpPr/>
          <p:nvPr/>
        </p:nvSpPr>
        <p:spPr>
          <a:xfrm>
            <a:off x="7143768" y="6143644"/>
            <a:ext cx="57150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pPr algn="ctr"/>
            <a:r>
              <a:rPr lang="cs-CZ" b="1" dirty="0">
                <a:effectLst/>
                <a:latin typeface="Arial" pitchFamily="34" charset="0"/>
                <a:cs typeface="Arial" pitchFamily="34" charset="0"/>
              </a:rPr>
              <a:t>VKLADY SPOLOČNÍKOV </a:t>
            </a:r>
          </a:p>
        </p:txBody>
      </p:sp>
      <p:pic>
        <p:nvPicPr>
          <p:cNvPr id="4098" name="Picture 2" descr="C:\polsko\Snímek obrazovky 2022-10-20 085049.png"/>
          <p:cNvPicPr>
            <a:picLocks noChangeAspect="1" noChangeArrowheads="1"/>
          </p:cNvPicPr>
          <p:nvPr/>
        </p:nvPicPr>
        <p:blipFill>
          <a:blip r:embed="rId2"/>
          <a:srcRect l="1812" r="17572" b="11329"/>
          <a:stretch>
            <a:fillRect/>
          </a:stretch>
        </p:blipFill>
        <p:spPr bwMode="auto">
          <a:xfrm>
            <a:off x="714348" y="2786058"/>
            <a:ext cx="6286544" cy="1143008"/>
          </a:xfrm>
          <a:prstGeom prst="rect">
            <a:avLst/>
          </a:prstGeom>
          <a:noFill/>
        </p:spPr>
      </p:pic>
      <p:pic>
        <p:nvPicPr>
          <p:cNvPr id="4100" name="Picture 4" descr="C:\polsko\Snímek obrazovky 2022-10-20 085002.png"/>
          <p:cNvPicPr>
            <a:picLocks noChangeAspect="1" noChangeArrowheads="1"/>
          </p:cNvPicPr>
          <p:nvPr/>
        </p:nvPicPr>
        <p:blipFill>
          <a:blip r:embed="rId3"/>
          <a:srcRect l="957" t="1593" r="18630" b="64964"/>
          <a:stretch>
            <a:fillRect/>
          </a:stretch>
        </p:blipFill>
        <p:spPr bwMode="auto">
          <a:xfrm>
            <a:off x="714348" y="1142984"/>
            <a:ext cx="6286544" cy="1571636"/>
          </a:xfrm>
          <a:prstGeom prst="rect">
            <a:avLst/>
          </a:prstGeom>
          <a:noFill/>
        </p:spPr>
      </p:pic>
      <p:pic>
        <p:nvPicPr>
          <p:cNvPr id="4101" name="Picture 5" descr="C:\polsko\Snímek obrazovky 2022-10-20 085002.png"/>
          <p:cNvPicPr>
            <a:picLocks noChangeAspect="1" noChangeArrowheads="1"/>
          </p:cNvPicPr>
          <p:nvPr/>
        </p:nvPicPr>
        <p:blipFill>
          <a:blip r:embed="rId3"/>
          <a:srcRect l="1799" t="59841" r="19064" b="16223"/>
          <a:stretch>
            <a:fillRect/>
          </a:stretch>
        </p:blipFill>
        <p:spPr bwMode="auto">
          <a:xfrm>
            <a:off x="714348" y="4000504"/>
            <a:ext cx="6286544" cy="1143008"/>
          </a:xfrm>
          <a:prstGeom prst="rect">
            <a:avLst/>
          </a:prstGeom>
          <a:noFill/>
        </p:spPr>
      </p:pic>
      <p:pic>
        <p:nvPicPr>
          <p:cNvPr id="4105" name="Picture 9" descr="C:\Users\42190\Downloads\image (1).png"/>
          <p:cNvPicPr>
            <a:picLocks noChangeAspect="1" noChangeArrowheads="1"/>
          </p:cNvPicPr>
          <p:nvPr/>
        </p:nvPicPr>
        <p:blipFill>
          <a:blip r:embed="rId4"/>
          <a:srcRect b="47916"/>
          <a:stretch>
            <a:fillRect/>
          </a:stretch>
        </p:blipFill>
        <p:spPr bwMode="auto">
          <a:xfrm>
            <a:off x="714348" y="5214950"/>
            <a:ext cx="2324100" cy="1285884"/>
          </a:xfrm>
          <a:prstGeom prst="rect">
            <a:avLst/>
          </a:prstGeom>
          <a:noFill/>
        </p:spPr>
      </p:pic>
      <p:pic>
        <p:nvPicPr>
          <p:cNvPr id="4107" name="Picture 11" descr="C:\polsko\Snímek obrazovky 2022-10-20 085114.png"/>
          <p:cNvPicPr>
            <a:picLocks noChangeAspect="1" noChangeArrowheads="1"/>
          </p:cNvPicPr>
          <p:nvPr/>
        </p:nvPicPr>
        <p:blipFill>
          <a:blip r:embed="rId5"/>
          <a:srcRect l="32877" r="14657" b="59693"/>
          <a:stretch>
            <a:fillRect/>
          </a:stretch>
        </p:blipFill>
        <p:spPr bwMode="auto">
          <a:xfrm>
            <a:off x="3000364" y="5214950"/>
            <a:ext cx="4000528" cy="1285884"/>
          </a:xfrm>
          <a:prstGeom prst="rect">
            <a:avLst/>
          </a:prstGeom>
          <a:noFill/>
        </p:spPr>
      </p:pic>
      <p:sp>
        <p:nvSpPr>
          <p:cNvPr id="16" name="TextovéPole 15"/>
          <p:cNvSpPr txBox="1"/>
          <p:nvPr/>
        </p:nvSpPr>
        <p:spPr>
          <a:xfrm>
            <a:off x="7072330" y="1857364"/>
            <a:ext cx="1683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5 681,11 €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7100855" y="2950760"/>
            <a:ext cx="16401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2 840,55 €</a:t>
            </a:r>
          </a:p>
          <a:p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096167" y="4261450"/>
            <a:ext cx="16401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5 514,01 €</a:t>
            </a:r>
          </a:p>
          <a:p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7096167" y="5442393"/>
            <a:ext cx="1659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2 673,46 €</a:t>
            </a:r>
          </a:p>
          <a:p>
            <a:endParaRPr lang="cs-CZ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lačítko akce: Dopředu nebo Další 11">
            <a:hlinkClick r:id="" action="ppaction://hlinkshowjump?jump=nextslide" highlightClick="1"/>
          </p:cNvPr>
          <p:cNvSpPr/>
          <p:nvPr/>
        </p:nvSpPr>
        <p:spPr>
          <a:xfrm>
            <a:off x="8358214" y="6143644"/>
            <a:ext cx="57150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lačítko akce: Domů 12">
            <a:hlinkClick r:id="rId6" action="ppaction://hlinksldjump" highlightClick="1"/>
          </p:cNvPr>
          <p:cNvSpPr/>
          <p:nvPr/>
        </p:nvSpPr>
        <p:spPr>
          <a:xfrm>
            <a:off x="7786710" y="6143644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lačítko akce: Zpět nebo Předchozí 13">
            <a:hlinkClick r:id="" action="ppaction://hlinkshowjump?jump=previousslide" highlightClick="1"/>
          </p:cNvPr>
          <p:cNvSpPr/>
          <p:nvPr/>
        </p:nvSpPr>
        <p:spPr>
          <a:xfrm>
            <a:off x="7215206" y="6143644"/>
            <a:ext cx="57150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latin typeface="Arial" pitchFamily="34" charset="0"/>
                <a:cs typeface="Arial" pitchFamily="34" charset="0"/>
              </a:rPr>
              <a:t>NÁPLŇ PRÁCE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71612"/>
            <a:ext cx="8329642" cy="4883196"/>
          </a:xfrm>
        </p:spPr>
        <p:txBody>
          <a:bodyPr>
            <a:normAutofit/>
          </a:bodyPr>
          <a:lstStyle/>
          <a:p>
            <a:pPr marL="64008" indent="0">
              <a:buNone/>
            </a:pPr>
            <a:r>
              <a:rPr lang="cs-CZ" sz="2600" dirty="0" err="1">
                <a:latin typeface="Arial" pitchFamily="34" charset="0"/>
                <a:cs typeface="Arial" pitchFamily="34" charset="0"/>
              </a:rPr>
              <a:t>Mojou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600" dirty="0" err="1">
                <a:latin typeface="Arial" pitchFamily="34" charset="0"/>
                <a:cs typeface="Arial" pitchFamily="34" charset="0"/>
              </a:rPr>
              <a:t>náplňou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 práce bolo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err="1">
                <a:latin typeface="Arial" pitchFamily="34" charset="0"/>
                <a:cs typeface="Arial" pitchFamily="34" charset="0"/>
              </a:rPr>
              <a:t>práca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s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terminálom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a kontrola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platieb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err="1">
                <a:latin typeface="Arial" pitchFamily="34" charset="0"/>
                <a:cs typeface="Arial" pitchFamily="34" charset="0"/>
              </a:rPr>
              <a:t>triedenie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faktúr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a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práca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s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faktúrami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r>
              <a:rPr lang="cs-CZ" sz="2400" b="1" dirty="0">
                <a:latin typeface="Arial" pitchFamily="34" charset="0"/>
                <a:cs typeface="Arial" pitchFamily="34" charset="0"/>
              </a:rPr>
              <a:t>kontrola a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overovanie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rezerváciií</a:t>
            </a:r>
            <a:endParaRPr lang="cs-CZ" sz="2400" b="1" dirty="0">
              <a:latin typeface="Arial" pitchFamily="34" charset="0"/>
              <a:cs typeface="Arial" pitchFamily="34" charset="0"/>
            </a:endParaRPr>
          </a:p>
          <a:p>
            <a:r>
              <a:rPr lang="cs-CZ" sz="2400" b="1" dirty="0" err="1">
                <a:latin typeface="Arial" pitchFamily="34" charset="0"/>
                <a:cs typeface="Arial" pitchFamily="34" charset="0"/>
              </a:rPr>
              <a:t>práca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v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evidencií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hotelového programu</a:t>
            </a:r>
          </a:p>
          <a:p>
            <a:r>
              <a:rPr lang="cs-CZ" sz="2400" b="1" dirty="0" err="1">
                <a:latin typeface="Arial" pitchFamily="34" charset="0"/>
                <a:cs typeface="Arial" pitchFamily="34" charset="0"/>
              </a:rPr>
              <a:t>obsluhovanie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hosťov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na lodi</a:t>
            </a:r>
          </a:p>
          <a:p>
            <a:r>
              <a:rPr lang="cs-CZ" sz="2400" b="1" dirty="0" err="1">
                <a:latin typeface="Arial" pitchFamily="34" charset="0"/>
                <a:cs typeface="Arial" pitchFamily="34" charset="0"/>
              </a:rPr>
              <a:t>evidovanie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hosťovských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b="1" dirty="0" err="1">
                <a:latin typeface="Arial" pitchFamily="34" charset="0"/>
                <a:cs typeface="Arial" pitchFamily="34" charset="0"/>
              </a:rPr>
              <a:t>izieb</a:t>
            </a:r>
            <a:r>
              <a:rPr lang="cs-CZ" sz="24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b="1" dirty="0"/>
          </a:p>
          <a:p>
            <a:endParaRPr lang="cs-CZ" sz="2400" dirty="0"/>
          </a:p>
        </p:txBody>
      </p:sp>
      <p:sp>
        <p:nvSpPr>
          <p:cNvPr id="4" name="Tlačítko akce: Dopředu nebo Další 3">
            <a:hlinkClick r:id="" action="ppaction://hlinkshowjump?jump=nextslide" highlightClick="1"/>
          </p:cNvPr>
          <p:cNvSpPr/>
          <p:nvPr/>
        </p:nvSpPr>
        <p:spPr>
          <a:xfrm>
            <a:off x="1785918" y="6143644"/>
            <a:ext cx="642942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lačítko akce: Domů 4">
            <a:hlinkClick r:id="rId2" action="ppaction://hlinksldjump" highlightClick="1"/>
          </p:cNvPr>
          <p:cNvSpPr/>
          <p:nvPr/>
        </p:nvSpPr>
        <p:spPr>
          <a:xfrm>
            <a:off x="1214414" y="6143644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lačítko akce: Zpět nebo Předchozí 5">
            <a:hlinkClick r:id="" action="ppaction://hlinkshowjump?jump=previousslide" highlightClick="1"/>
          </p:cNvPr>
          <p:cNvSpPr/>
          <p:nvPr/>
        </p:nvSpPr>
        <p:spPr>
          <a:xfrm>
            <a:off x="642910" y="6143644"/>
            <a:ext cx="57150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C:\Users\42190\Downloads\b41e1e27075137.5635f8edb514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4643446"/>
            <a:ext cx="3301544" cy="18554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C:\Users\42190\Downloads\computer-workin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000240"/>
            <a:ext cx="167640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1399032"/>
          </a:xfrm>
        </p:spPr>
        <p:txBody>
          <a:bodyPr/>
          <a:lstStyle/>
          <a:p>
            <a:pPr algn="ctr"/>
            <a:r>
              <a:rPr lang="cs-CZ" b="1" dirty="0">
                <a:latin typeface="Arial" pitchFamily="34" charset="0"/>
                <a:cs typeface="Arial" pitchFamily="34" charset="0"/>
              </a:rPr>
              <a:t>OBRÁZKY</a:t>
            </a:r>
            <a:endParaRPr lang="cs-CZ" dirty="0"/>
          </a:p>
        </p:txBody>
      </p:sp>
      <p:pic>
        <p:nvPicPr>
          <p:cNvPr id="1027" name="Picture 3" descr="C:\Users\42190\Downloads\11zon_cropped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344" y="1318676"/>
            <a:ext cx="4000528" cy="2353217"/>
          </a:xfrm>
          <a:prstGeom prst="rect">
            <a:avLst/>
          </a:prstGeom>
          <a:noFill/>
        </p:spPr>
      </p:pic>
      <p:pic>
        <p:nvPicPr>
          <p:cNvPr id="1028" name="Picture 4" descr="C:\Users\42190\Download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53143" y="4221088"/>
            <a:ext cx="2609729" cy="1791179"/>
          </a:xfrm>
          <a:prstGeom prst="rect">
            <a:avLst/>
          </a:prstGeom>
          <a:noFill/>
        </p:spPr>
      </p:pic>
      <p:pic>
        <p:nvPicPr>
          <p:cNvPr id="1029" name="Picture 5" descr="C:\Users\42190\Downloads\IMG_20220922_1438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498780" y="1894329"/>
            <a:ext cx="4666144" cy="3499608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71472" y="500042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/>
        </p:nvSpPr>
        <p:spPr>
          <a:xfrm>
            <a:off x="1285852" y="6215082"/>
            <a:ext cx="500066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Domů 7">
            <a:hlinkClick r:id="rId5" action="ppaction://hlinksldjump" highlightClick="1"/>
          </p:cNvPr>
          <p:cNvSpPr/>
          <p:nvPr/>
        </p:nvSpPr>
        <p:spPr>
          <a:xfrm>
            <a:off x="714348" y="6215082"/>
            <a:ext cx="571504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Zpět nebo Předchozí 8">
            <a:hlinkClick r:id="" action="ppaction://hlinkshowjump?jump=previousslide" highlightClick="1"/>
          </p:cNvPr>
          <p:cNvSpPr/>
          <p:nvPr/>
        </p:nvSpPr>
        <p:spPr>
          <a:xfrm>
            <a:off x="142844" y="6215082"/>
            <a:ext cx="571504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BCF093A-1334-6D7D-DF92-B818FBF702D4}"/>
              </a:ext>
            </a:extLst>
          </p:cNvPr>
          <p:cNvSpPr txBox="1"/>
          <p:nvPr/>
        </p:nvSpPr>
        <p:spPr>
          <a:xfrm>
            <a:off x="557061" y="3751177"/>
            <a:ext cx="3150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latin typeface="Arial" pitchFamily="34" charset="0"/>
                <a:cs typeface="Arial" pitchFamily="34" charset="0"/>
              </a:rPr>
              <a:t>Obr. č. 1: Program 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929322" y="6072206"/>
            <a:ext cx="264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Obr.č.2: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Triedenie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faktúr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000232" y="6072206"/>
            <a:ext cx="3172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>
                <a:latin typeface="Arial" pitchFamily="34" charset="0"/>
                <a:cs typeface="Arial" pitchFamily="34" charset="0"/>
              </a:rPr>
              <a:t>Obr. č. 3: Práca s terminálom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399032"/>
          </a:xfrm>
        </p:spPr>
        <p:txBody>
          <a:bodyPr/>
          <a:lstStyle/>
          <a:p>
            <a:pPr algn="ctr"/>
            <a:r>
              <a:rPr lang="cs-CZ" b="1" dirty="0">
                <a:latin typeface="Arial" pitchFamily="34" charset="0"/>
                <a:cs typeface="Arial" pitchFamily="34" charset="0"/>
              </a:rPr>
              <a:t>OBRÁZKY</a:t>
            </a:r>
          </a:p>
        </p:txBody>
      </p:sp>
      <p:pic>
        <p:nvPicPr>
          <p:cNvPr id="4099" name="Picture 3" descr="C:\Users\42190\Downloads\IMG_20220922_123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41240" y="1753373"/>
            <a:ext cx="4452969" cy="3339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01" name="Picture 5" descr="C:\Users\42190\Downloads\IMG_20220922_123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58321" y="1699605"/>
            <a:ext cx="4452968" cy="3339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lačítko akce: Dopředu nebo Další 5">
            <a:hlinkClick r:id="" action="ppaction://hlinkshowjump?jump=nextslide" highlightClick="1"/>
          </p:cNvPr>
          <p:cNvSpPr/>
          <p:nvPr/>
        </p:nvSpPr>
        <p:spPr>
          <a:xfrm>
            <a:off x="1428728" y="6143644"/>
            <a:ext cx="571504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lačítko akce: Domů 6">
            <a:hlinkClick r:id="rId4" action="ppaction://hlinksldjump" highlightClick="1"/>
          </p:cNvPr>
          <p:cNvSpPr/>
          <p:nvPr/>
        </p:nvSpPr>
        <p:spPr>
          <a:xfrm>
            <a:off x="857224" y="6143644"/>
            <a:ext cx="571504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Zpět nebo Předchozí 8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57150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142844" y="5786454"/>
            <a:ext cx="4147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Obr.č.4: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Triedenie</a:t>
            </a:r>
            <a:r>
              <a:rPr lang="cs-CZ" dirty="0">
                <a:latin typeface="Arial" pitchFamily="34" charset="0"/>
                <a:cs typeface="Arial" pitchFamily="34" charset="0"/>
              </a:rPr>
              <a:t> a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skartovanie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faktúr</a:t>
            </a:r>
            <a:r>
              <a:rPr lang="cs-CZ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643438" y="5786454"/>
            <a:ext cx="4643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Obr. č.5: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Práca</a:t>
            </a:r>
            <a:r>
              <a:rPr lang="cs-CZ" dirty="0">
                <a:latin typeface="Arial" pitchFamily="34" charset="0"/>
                <a:cs typeface="Arial" pitchFamily="34" charset="0"/>
              </a:rPr>
              <a:t> v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hotelovom</a:t>
            </a:r>
            <a:r>
              <a:rPr lang="cs-CZ" dirty="0">
                <a:latin typeface="Arial" pitchFamily="34" charset="0"/>
                <a:cs typeface="Arial" pitchFamily="34" charset="0"/>
              </a:rPr>
              <a:t> programe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lent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alent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Talen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1606</TotalTime>
  <Words>443</Words>
  <Application>Microsoft Office PowerPoint</Application>
  <PresentationFormat>Prezentácia na obrazovke (4:3)</PresentationFormat>
  <Paragraphs>81</Paragraphs>
  <Slides>16</Slides>
  <Notes>4</Notes>
  <HiddenSlides>0</HiddenSlides>
  <MMClips>1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Verdana</vt:lpstr>
      <vt:lpstr>Wingdings 2</vt:lpstr>
      <vt:lpstr>Talent</vt:lpstr>
      <vt:lpstr>Pracovné skúsenosti</vt:lpstr>
      <vt:lpstr>OBSAH</vt:lpstr>
      <vt:lpstr>ÚVOD</vt:lpstr>
      <vt:lpstr>         ZÁKLADNÉ ÚDAJE O FIRME </vt:lpstr>
      <vt:lpstr>CHARAKTERISTIKA HOTELA</vt:lpstr>
      <vt:lpstr>VKLADY SPOLOČNÍKOV </vt:lpstr>
      <vt:lpstr>NÁPLŇ PRÁCE</vt:lpstr>
      <vt:lpstr>OBRÁZKY</vt:lpstr>
      <vt:lpstr>OBRÁZKY</vt:lpstr>
      <vt:lpstr>PRACOVNÁ DOBA     PRACOVNÉ PROSTREDIE</vt:lpstr>
      <vt:lpstr>     ÚČTOVNÍCTVO    VEREJNÁ POMOC</vt:lpstr>
      <vt:lpstr>VEREJNÁ POMOC</vt:lpstr>
      <vt:lpstr>     ÚČTOVNÍCTVO</vt:lpstr>
      <vt:lpstr>                  ZÁVER</vt:lpstr>
      <vt:lpstr>                 ZDROJE</vt:lpstr>
      <vt:lpstr>ĎAKUJEM ZA POZORNOSŤ                     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421903445658</dc:creator>
  <cp:lastModifiedBy>Baďová, Iveta</cp:lastModifiedBy>
  <cp:revision>145</cp:revision>
  <dcterms:created xsi:type="dcterms:W3CDTF">2022-10-14T18:15:38Z</dcterms:created>
  <dcterms:modified xsi:type="dcterms:W3CDTF">2023-12-04T13:58:09Z</dcterms:modified>
</cp:coreProperties>
</file>