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7" r:id="rId4"/>
    <p:sldId id="279" r:id="rId5"/>
    <p:sldId id="260" r:id="rId6"/>
    <p:sldId id="261" r:id="rId7"/>
    <p:sldId id="263" r:id="rId8"/>
    <p:sldId id="264" r:id="rId9"/>
    <p:sldId id="266" r:id="rId10"/>
    <p:sldId id="267" r:id="rId11"/>
    <p:sldId id="282" r:id="rId12"/>
    <p:sldId id="269" r:id="rId13"/>
    <p:sldId id="285" r:id="rId14"/>
    <p:sldId id="271" r:id="rId15"/>
    <p:sldId id="286" r:id="rId16"/>
    <p:sldId id="275" r:id="rId17"/>
    <p:sldId id="287" r:id="rId18"/>
    <p:sldId id="276" r:id="rId19"/>
    <p:sldId id="288" r:id="rId20"/>
    <p:sldId id="289" r:id="rId21"/>
    <p:sldId id="290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08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Egzamin ósmoklasisty 2023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woj.święt.</c:v>
          </c:tx>
          <c:spPr>
            <a:ln>
              <a:prstDash val="solid"/>
            </a:ln>
          </c:spPr>
          <c:invertIfNegative val="0"/>
          <c:cat>
            <c:multiLvlStrRef>
              <c:f>'[Opatowicz_wyniki (2).xlsx]Analiza-SP'!$A$6:$B$9</c:f>
              <c:multiLvlStrCache>
                <c:ptCount val="4"/>
                <c:lvl>
                  <c:pt idx="0">
                    <c:v>Łącznie</c:v>
                  </c:pt>
                  <c:pt idx="1">
                    <c:v>Kształcenie literackie i kulturowe</c:v>
                  </c:pt>
                  <c:pt idx="2">
                    <c:v>Kształcenie językowe</c:v>
                  </c:pt>
                  <c:pt idx="3">
                    <c:v>Tworzenie wypowiedzi</c:v>
                  </c:pt>
                </c:lvl>
                <c:lvl>
                  <c:pt idx="0">
                    <c:v>Język polski</c:v>
                  </c:pt>
                </c:lvl>
              </c:multiLvlStrCache>
            </c:multiLvlStrRef>
          </c:cat>
          <c:val>
            <c:numRef>
              <c:f>'[Opatowicz_wyniki (2).xlsx]Analiza-SP'!$C$6:$C$9</c:f>
              <c:numCache>
                <c:formatCode>General</c:formatCode>
                <c:ptCount val="4"/>
                <c:pt idx="0">
                  <c:v>65</c:v>
                </c:pt>
                <c:pt idx="1">
                  <c:v>75</c:v>
                </c:pt>
                <c:pt idx="2">
                  <c:v>65</c:v>
                </c:pt>
                <c:pt idx="3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38-4F0A-873B-D0351B898747}"/>
            </c:ext>
          </c:extLst>
        </c:ser>
        <c:ser>
          <c:idx val="1"/>
          <c:order val="1"/>
          <c:tx>
            <c:v>m_kielce</c:v>
          </c:tx>
          <c:spPr>
            <a:ln>
              <a:prstDash val="solid"/>
            </a:ln>
          </c:spPr>
          <c:invertIfNegative val="0"/>
          <c:cat>
            <c:multiLvlStrRef>
              <c:f>'[Opatowicz_wyniki (2).xlsx]Analiza-SP'!$A$6:$B$9</c:f>
              <c:multiLvlStrCache>
                <c:ptCount val="4"/>
                <c:lvl>
                  <c:pt idx="0">
                    <c:v>Łącznie</c:v>
                  </c:pt>
                  <c:pt idx="1">
                    <c:v>Kształcenie literackie i kulturowe</c:v>
                  </c:pt>
                  <c:pt idx="2">
                    <c:v>Kształcenie językowe</c:v>
                  </c:pt>
                  <c:pt idx="3">
                    <c:v>Tworzenie wypowiedzi</c:v>
                  </c:pt>
                </c:lvl>
                <c:lvl>
                  <c:pt idx="0">
                    <c:v>Język polski</c:v>
                  </c:pt>
                </c:lvl>
              </c:multiLvlStrCache>
            </c:multiLvlStrRef>
          </c:cat>
          <c:val>
            <c:numRef>
              <c:f>'[Opatowicz_wyniki (2).xlsx]Analiza-SP'!$D$6:$D$9</c:f>
              <c:numCache>
                <c:formatCode>General</c:formatCode>
                <c:ptCount val="4"/>
                <c:pt idx="0">
                  <c:v>70</c:v>
                </c:pt>
                <c:pt idx="1">
                  <c:v>80</c:v>
                </c:pt>
                <c:pt idx="2">
                  <c:v>71</c:v>
                </c:pt>
                <c:pt idx="3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38-4F0A-873B-D0351B898747}"/>
            </c:ext>
          </c:extLst>
        </c:ser>
        <c:ser>
          <c:idx val="2"/>
          <c:order val="2"/>
          <c:tx>
            <c:v>Oddział A</c:v>
          </c:tx>
          <c:spPr>
            <a:ln>
              <a:prstDash val="solid"/>
            </a:ln>
          </c:spPr>
          <c:invertIfNegative val="0"/>
          <c:cat>
            <c:multiLvlStrRef>
              <c:f>'[Opatowicz_wyniki (2).xlsx]Analiza-SP'!$A$6:$B$9</c:f>
              <c:multiLvlStrCache>
                <c:ptCount val="4"/>
                <c:lvl>
                  <c:pt idx="0">
                    <c:v>Łącznie</c:v>
                  </c:pt>
                  <c:pt idx="1">
                    <c:v>Kształcenie literackie i kulturowe</c:v>
                  </c:pt>
                  <c:pt idx="2">
                    <c:v>Kształcenie językowe</c:v>
                  </c:pt>
                  <c:pt idx="3">
                    <c:v>Tworzenie wypowiedzi</c:v>
                  </c:pt>
                </c:lvl>
                <c:lvl>
                  <c:pt idx="0">
                    <c:v>Język polski</c:v>
                  </c:pt>
                </c:lvl>
              </c:multiLvlStrCache>
            </c:multiLvlStrRef>
          </c:cat>
          <c:val>
            <c:numRef>
              <c:f>'[Opatowicz_wyniki (2).xlsx]Analiza-SP'!$E$6:$E$9</c:f>
              <c:numCache>
                <c:formatCode>General</c:formatCode>
                <c:ptCount val="4"/>
                <c:pt idx="0">
                  <c:v>49</c:v>
                </c:pt>
                <c:pt idx="1">
                  <c:v>62</c:v>
                </c:pt>
                <c:pt idx="2">
                  <c:v>39</c:v>
                </c:pt>
                <c:pt idx="3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E38-4F0A-873B-D0351B8987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593216"/>
        <c:axId val="161599488"/>
      </c:barChart>
      <c:catAx>
        <c:axId val="1615932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pl-PL"/>
                  <a:t>Wymaganie</a:t>
                </a:r>
              </a:p>
            </c:rich>
          </c:tx>
          <c:overlay val="0"/>
        </c:title>
        <c:numFmt formatCode="General" sourceLinked="0"/>
        <c:majorTickMark val="none"/>
        <c:minorTickMark val="none"/>
        <c:tickLblPos val="nextTo"/>
        <c:crossAx val="161599488"/>
        <c:crosses val="autoZero"/>
        <c:auto val="0"/>
        <c:lblAlgn val="ctr"/>
        <c:lblOffset val="100"/>
        <c:noMultiLvlLbl val="0"/>
      </c:catAx>
      <c:valAx>
        <c:axId val="1615994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pl-PL"/>
                  <a:t>Poziom wykonania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16159321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DA877-A66C-49CF-8760-2B2624F34A23}" type="datetimeFigureOut">
              <a:rPr lang="pl-PL" smtClean="0"/>
              <a:t>2023-10-10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CE0C2-9EFA-4D79-BC7A-78DF1BBC9F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9655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DA877-A66C-49CF-8760-2B2624F34A23}" type="datetimeFigureOut">
              <a:rPr lang="pl-PL" smtClean="0"/>
              <a:t>2023-10-10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CE0C2-9EFA-4D79-BC7A-78DF1BBC9F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8439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DA877-A66C-49CF-8760-2B2624F34A23}" type="datetimeFigureOut">
              <a:rPr lang="pl-PL" smtClean="0"/>
              <a:t>2023-10-10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CE0C2-9EFA-4D79-BC7A-78DF1BBC9F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7386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DA877-A66C-49CF-8760-2B2624F34A23}" type="datetimeFigureOut">
              <a:rPr lang="pl-PL" smtClean="0"/>
              <a:t>2023-10-10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CE0C2-9EFA-4D79-BC7A-78DF1BBC9F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7005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DA877-A66C-49CF-8760-2B2624F34A23}" type="datetimeFigureOut">
              <a:rPr lang="pl-PL" smtClean="0"/>
              <a:t>2023-10-10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CE0C2-9EFA-4D79-BC7A-78DF1BBC9F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5316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DA877-A66C-49CF-8760-2B2624F34A23}" type="datetimeFigureOut">
              <a:rPr lang="pl-PL" smtClean="0"/>
              <a:t>2023-10-10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CE0C2-9EFA-4D79-BC7A-78DF1BBC9F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4995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DA877-A66C-49CF-8760-2B2624F34A23}" type="datetimeFigureOut">
              <a:rPr lang="pl-PL" smtClean="0"/>
              <a:t>2023-10-10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CE0C2-9EFA-4D79-BC7A-78DF1BBC9F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631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DA877-A66C-49CF-8760-2B2624F34A23}" type="datetimeFigureOut">
              <a:rPr lang="pl-PL" smtClean="0"/>
              <a:t>2023-10-10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CE0C2-9EFA-4D79-BC7A-78DF1BBC9F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9913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DA877-A66C-49CF-8760-2B2624F34A23}" type="datetimeFigureOut">
              <a:rPr lang="pl-PL" smtClean="0"/>
              <a:t>2023-10-10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CE0C2-9EFA-4D79-BC7A-78DF1BBC9F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2627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DA877-A66C-49CF-8760-2B2624F34A23}" type="datetimeFigureOut">
              <a:rPr lang="pl-PL" smtClean="0"/>
              <a:t>2023-10-10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CE0C2-9EFA-4D79-BC7A-78DF1BBC9F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9264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DA877-A66C-49CF-8760-2B2624F34A23}" type="datetimeFigureOut">
              <a:rPr lang="pl-PL" smtClean="0"/>
              <a:t>2023-10-10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CE0C2-9EFA-4D79-BC7A-78DF1BBC9F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8149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DA877-A66C-49CF-8760-2B2624F34A23}" type="datetimeFigureOut">
              <a:rPr lang="pl-PL" smtClean="0"/>
              <a:t>2023-10-10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CE0C2-9EFA-4D79-BC7A-78DF1BBC9F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7689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Sprawozdanie z egzaminu ósmoklasisty z języka polskiego </a:t>
            </a:r>
            <a:br>
              <a:rPr lang="pl-PL" b="1" dirty="0"/>
            </a:br>
            <a:r>
              <a:rPr lang="pl-PL" b="1" dirty="0"/>
              <a:t>za rok 2022/2023 </a:t>
            </a:r>
            <a:br>
              <a:rPr lang="pl-PL" b="1" dirty="0"/>
            </a:br>
            <a:r>
              <a:rPr lang="pl-PL" b="1" dirty="0"/>
              <a:t>uczniów Szkoły Podstawowej </a:t>
            </a:r>
            <a:br>
              <a:rPr lang="pl-PL" b="1" dirty="0"/>
            </a:br>
            <a:r>
              <a:rPr lang="pl-PL" b="1" dirty="0"/>
              <a:t>im. św. Jana Pawła II </a:t>
            </a:r>
            <a:br>
              <a:rPr lang="pl-PL" b="1" dirty="0"/>
            </a:br>
            <a:r>
              <a:rPr lang="pl-PL" b="1" dirty="0"/>
              <a:t>w Zespole Szkolno-Przedszkolnym </a:t>
            </a:r>
            <a:br>
              <a:rPr lang="pl-PL" b="1" dirty="0"/>
            </a:br>
            <a:r>
              <a:rPr lang="pl-PL" b="1" dirty="0"/>
              <a:t>w Rakowie </a:t>
            </a:r>
            <a:br>
              <a:rPr lang="pl-PL" b="1" dirty="0"/>
            </a:br>
            <a:r>
              <a:rPr lang="pl-PL" b="1" dirty="0"/>
              <a:t>kończących klasę VIII</a:t>
            </a:r>
          </a:p>
        </p:txBody>
      </p:sp>
    </p:spTree>
    <p:extLst>
      <p:ext uri="{BB962C8B-B14F-4D97-AF65-F5344CB8AC3E}">
        <p14:creationId xmlns:p14="http://schemas.microsoft.com/office/powerpoint/2010/main" val="2305043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008111"/>
          </a:xfrm>
        </p:spPr>
        <p:txBody>
          <a:bodyPr>
            <a:normAutofit/>
          </a:bodyPr>
          <a:lstStyle/>
          <a:p>
            <a:r>
              <a:rPr lang="pl-PL" sz="3000" b="1" dirty="0"/>
              <a:t>Wnioski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3361928"/>
          </a:xfrm>
        </p:spPr>
        <p:txBody>
          <a:bodyPr>
            <a:normAutofit/>
          </a:bodyPr>
          <a:lstStyle/>
          <a:p>
            <a:pPr algn="just"/>
            <a:r>
              <a:rPr lang="pl-PL" sz="2000" dirty="0">
                <a:solidFill>
                  <a:schemeClr val="tx1"/>
                </a:solidFill>
              </a:rPr>
              <a:t>Skala </a:t>
            </a:r>
            <a:r>
              <a:rPr lang="pl-PL" sz="2000" dirty="0" err="1">
                <a:solidFill>
                  <a:schemeClr val="tx1"/>
                </a:solidFill>
              </a:rPr>
              <a:t>staninowa</a:t>
            </a:r>
            <a:r>
              <a:rPr lang="pl-PL" sz="2000" dirty="0">
                <a:solidFill>
                  <a:schemeClr val="tx1"/>
                </a:solidFill>
              </a:rPr>
              <a:t> pokazuje, że uczniowie w roku 2023 uplasowali się w staninie 2 (skali od 1 do 9).</a:t>
            </a:r>
          </a:p>
          <a:p>
            <a:pPr algn="just"/>
            <a:endParaRPr lang="pl-PL" sz="2000" dirty="0">
              <a:solidFill>
                <a:schemeClr val="tx1"/>
              </a:solidFill>
            </a:endParaRPr>
          </a:p>
          <a:p>
            <a:pPr algn="just"/>
            <a:r>
              <a:rPr lang="pl-PL" sz="2000" dirty="0">
                <a:solidFill>
                  <a:schemeClr val="tx1"/>
                </a:solidFill>
              </a:rPr>
              <a:t>Wynik uczniów uzyskany w 2022 r. i 2023 r. utrzymuje się    w tym samym staninie.</a:t>
            </a:r>
          </a:p>
        </p:txBody>
      </p:sp>
    </p:spTree>
    <p:extLst>
      <p:ext uri="{BB962C8B-B14F-4D97-AF65-F5344CB8AC3E}">
        <p14:creationId xmlns:p14="http://schemas.microsoft.com/office/powerpoint/2010/main" val="900518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000" b="1" dirty="0"/>
              <a:t>Wyniki uczniów SP w Rakowie w procentach, odpowiadające im wyniki na </a:t>
            </a:r>
            <a:r>
              <a:rPr lang="pl-PL" sz="3000" b="1" dirty="0" err="1"/>
              <a:t>centylach</a:t>
            </a:r>
            <a:r>
              <a:rPr lang="pl-PL" sz="3000" b="1" dirty="0"/>
              <a:t> i skali </a:t>
            </a:r>
            <a:r>
              <a:rPr lang="pl-PL" sz="3000" b="1" dirty="0" err="1"/>
              <a:t>staninowej</a:t>
            </a:r>
            <a:endParaRPr lang="pl-PL" sz="30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682952"/>
              </p:ext>
            </p:extLst>
          </p:nvPr>
        </p:nvGraphicFramePr>
        <p:xfrm>
          <a:off x="1994217" y="1760061"/>
          <a:ext cx="5155565" cy="4021455"/>
        </p:xfrm>
        <a:graphic>
          <a:graphicData uri="http://schemas.openxmlformats.org/drawingml/2006/table">
            <a:tbl>
              <a:tblPr firstRow="1" firstCol="1" bandRow="1"/>
              <a:tblGrid>
                <a:gridCol w="168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0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82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82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Wynik %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Wartość </a:t>
                      </a:r>
                      <a:r>
                        <a:rPr lang="pl-PL" sz="12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centyla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Stanin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Ilość uczniów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7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3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9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44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47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53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62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67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51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69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56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71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62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869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82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88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84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91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83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98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295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000" b="1" dirty="0"/>
              <a:t>Poziom wykonania wymagań w szkole                    na tle województwa</a:t>
            </a:r>
          </a:p>
        </p:txBody>
      </p:sp>
      <p:graphicFrame>
        <p:nvGraphicFramePr>
          <p:cNvPr id="3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4135098"/>
              </p:ext>
            </p:extLst>
          </p:nvPr>
        </p:nvGraphicFramePr>
        <p:xfrm>
          <a:off x="1907704" y="1484784"/>
          <a:ext cx="54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2166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864095"/>
          </a:xfrm>
        </p:spPr>
        <p:txBody>
          <a:bodyPr>
            <a:normAutofit/>
          </a:bodyPr>
          <a:lstStyle/>
          <a:p>
            <a:r>
              <a:rPr lang="pl-PL" sz="3000" b="1" dirty="0"/>
              <a:t>Wnioski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59632" y="1772816"/>
            <a:ext cx="6696744" cy="3816424"/>
          </a:xfrm>
        </p:spPr>
        <p:txBody>
          <a:bodyPr>
            <a:noAutofit/>
          </a:bodyPr>
          <a:lstStyle/>
          <a:p>
            <a:pPr algn="just"/>
            <a:r>
              <a:rPr lang="pl-PL" sz="2000" dirty="0">
                <a:solidFill>
                  <a:schemeClr val="tx1"/>
                </a:solidFill>
              </a:rPr>
              <a:t>Informacja o osiągnięciach uczniów na egzaminie ósmoklasisty to ważne źródło wiedzy o tym, w jakim stopniu zdający opanowali umiejętności związane z czytaniem i odbiorem tekstów kultury, w tym utworów literackich. To także źródło wiedzy o podstawowej umiejętności w życiu społecznym, jaką jest formułowanie swojego stanowiska i jego obrona, a zatem umiejętność wykorzystania środków retorycznych oraz wiedzy   z zakresu języka.</a:t>
            </a:r>
          </a:p>
        </p:txBody>
      </p:sp>
    </p:spTree>
    <p:extLst>
      <p:ext uri="{BB962C8B-B14F-4D97-AF65-F5344CB8AC3E}">
        <p14:creationId xmlns:p14="http://schemas.microsoft.com/office/powerpoint/2010/main" val="871511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l-PL" sz="3600" dirty="0"/>
            </a:br>
            <a:r>
              <a:rPr lang="pl-PL" sz="3300" dirty="0"/>
              <a:t>Poziom wykonania zadań w szkole na tle województwa, powiatu</a:t>
            </a:r>
            <a:br>
              <a:rPr lang="pl-PL" sz="3300" dirty="0"/>
            </a:br>
            <a:r>
              <a:rPr lang="pl-PL" sz="3300" b="1" dirty="0"/>
              <a:t>Kształcenie literackie i kulturowe</a:t>
            </a:r>
            <a:br>
              <a:rPr lang="pl-PL" b="1" dirty="0"/>
            </a:br>
            <a:endParaRPr lang="pl-PL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72816"/>
            <a:ext cx="9001000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230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576063"/>
          </a:xfrm>
        </p:spPr>
        <p:txBody>
          <a:bodyPr>
            <a:normAutofit/>
          </a:bodyPr>
          <a:lstStyle/>
          <a:p>
            <a:r>
              <a:rPr lang="pl-PL" sz="3000" b="1" dirty="0"/>
              <a:t>Wnioski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908720"/>
            <a:ext cx="7416824" cy="4730080"/>
          </a:xfrm>
        </p:spPr>
        <p:txBody>
          <a:bodyPr>
            <a:noAutofit/>
          </a:bodyPr>
          <a:lstStyle/>
          <a:p>
            <a:pPr algn="just"/>
            <a:r>
              <a:rPr lang="pl-PL" sz="2000" dirty="0">
                <a:solidFill>
                  <a:schemeClr val="tx1"/>
                </a:solidFill>
              </a:rPr>
              <a:t>Na tegorocznym egzaminie ósmoklasiści najlepiej poradzili sobie          z zadaniami sprawdzającymi wiadomości i umiejętności z zakresu kształcenia literackiego i kulturowego (poziom wykonania to 62%). Uczniowie, rozwiązując zadania sprawdzające to wymaganie  ogólne, wykazali się umiejętnością wyszukiwania w tekście informacji wyrażonych wprost i pośrednio, wyciągania wniosków z przesłanek zawartych w tekście, porządkowania informacji w zależności od ich funkcji w przekazie, rozpoznawania rodzajów literackich, w tym dramatu oraz określania jego charakterystycznych cech, określania tematu i głównej myśli tekstu, znajdowania w tekstach współczesnej kultury popularnej </a:t>
            </a:r>
            <a:r>
              <a:rPr lang="pl-PL" sz="2000" dirty="0" err="1">
                <a:solidFill>
                  <a:schemeClr val="tx1"/>
                </a:solidFill>
              </a:rPr>
              <a:t>nawiązań</a:t>
            </a:r>
            <a:r>
              <a:rPr lang="pl-PL" sz="2000" dirty="0">
                <a:solidFill>
                  <a:schemeClr val="tx1"/>
                </a:solidFill>
              </a:rPr>
              <a:t> do tradycyjnych wątków kulturowych, interpretowania dzieł sztuki, a także znajomością lektur obowiązkowych.</a:t>
            </a:r>
          </a:p>
        </p:txBody>
      </p:sp>
    </p:spTree>
    <p:extLst>
      <p:ext uri="{BB962C8B-B14F-4D97-AF65-F5344CB8AC3E}">
        <p14:creationId xmlns:p14="http://schemas.microsoft.com/office/powerpoint/2010/main" val="4043577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l-PL" sz="3300" dirty="0"/>
            </a:br>
            <a:r>
              <a:rPr lang="pl-PL" sz="3300" dirty="0"/>
              <a:t>Poziom wykonania zadań w szkole na tle województwa, powiatu</a:t>
            </a:r>
            <a:br>
              <a:rPr lang="pl-PL" sz="3300" dirty="0"/>
            </a:br>
            <a:r>
              <a:rPr lang="pl-PL" sz="3300" b="1" dirty="0"/>
              <a:t>Kształcenie językowe</a:t>
            </a:r>
            <a:br>
              <a:rPr lang="pl-PL" b="1" dirty="0"/>
            </a:br>
            <a:endParaRPr lang="pl-PL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54" y="2420888"/>
            <a:ext cx="9013653" cy="2508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03749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92087"/>
          </a:xfrm>
        </p:spPr>
        <p:txBody>
          <a:bodyPr>
            <a:normAutofit/>
          </a:bodyPr>
          <a:lstStyle/>
          <a:p>
            <a:r>
              <a:rPr lang="pl-PL" sz="3000" b="1" dirty="0"/>
              <a:t>Wnioski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1196752"/>
            <a:ext cx="6400800" cy="4442048"/>
          </a:xfrm>
        </p:spPr>
        <p:txBody>
          <a:bodyPr>
            <a:normAutofit/>
          </a:bodyPr>
          <a:lstStyle/>
          <a:p>
            <a:pPr algn="just"/>
            <a:r>
              <a:rPr lang="pl-PL" sz="2000" dirty="0">
                <a:solidFill>
                  <a:schemeClr val="tx1"/>
                </a:solidFill>
              </a:rPr>
              <a:t>Trudne okazały się dla tegorocznych zdających zadania          z zakresu kształcenia językowego (poziom wykonania – 39%). Uczniowie nie potrafili skorzystać z informacji zawartych w haśle słownikowym przytoczonym ze słownika języka polskiego, natomiast aż połowa z nich nie poradziła sobie z odróżnieniem przysłówka od przymiotnika                   i wskazaniem właściwego sposobu zapisu partykuły „nie”        z przysłówkiem. </a:t>
            </a:r>
          </a:p>
          <a:p>
            <a:pPr algn="just"/>
            <a:r>
              <a:rPr lang="pl-PL" sz="2000" dirty="0">
                <a:solidFill>
                  <a:schemeClr val="tx1"/>
                </a:solidFill>
              </a:rPr>
              <a:t>Lepiej uczniowie poradzili sobie ze wskazaniem zdania,         w którym błędnie zastosowano interpunkcję.</a:t>
            </a:r>
          </a:p>
        </p:txBody>
      </p:sp>
    </p:spTree>
    <p:extLst>
      <p:ext uri="{BB962C8B-B14F-4D97-AF65-F5344CB8AC3E}">
        <p14:creationId xmlns:p14="http://schemas.microsoft.com/office/powerpoint/2010/main" val="30879824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l-PL" sz="3300" dirty="0"/>
            </a:br>
            <a:r>
              <a:rPr lang="pl-PL" sz="3300" dirty="0"/>
              <a:t>Poziom wykonania zadań w szkole na tle województwa, powiatu</a:t>
            </a:r>
            <a:br>
              <a:rPr lang="pl-PL" sz="3300" dirty="0"/>
            </a:br>
            <a:r>
              <a:rPr lang="pl-PL" sz="3300" b="1" dirty="0"/>
              <a:t>Tworzenie wypowiedzi</a:t>
            </a:r>
            <a:br>
              <a:rPr lang="pl-PL" b="1" dirty="0"/>
            </a:br>
            <a:endParaRPr lang="pl-PL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3" y="2004831"/>
            <a:ext cx="9034433" cy="2513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63911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116633"/>
            <a:ext cx="7772400" cy="864096"/>
          </a:xfrm>
        </p:spPr>
        <p:txBody>
          <a:bodyPr>
            <a:normAutofit/>
          </a:bodyPr>
          <a:lstStyle/>
          <a:p>
            <a:r>
              <a:rPr lang="pl-PL" sz="3000" b="1" dirty="0"/>
              <a:t>Wnioski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980728"/>
            <a:ext cx="7016824" cy="4658072"/>
          </a:xfrm>
        </p:spPr>
        <p:txBody>
          <a:bodyPr>
            <a:normAutofit/>
          </a:bodyPr>
          <a:lstStyle/>
          <a:p>
            <a:pPr algn="just"/>
            <a:r>
              <a:rPr lang="pl-PL" sz="2000" dirty="0">
                <a:solidFill>
                  <a:schemeClr val="tx1"/>
                </a:solidFill>
              </a:rPr>
              <a:t>Na tegorocznym egzaminie – podobnie jak w roku ubiegłym – uczniowie mogli napisać rozprawkę lub opowiadanie twórcze. Większym zainteresowaniem cieszyła się rozprawka – wybrało ją 15 uczniów, opowiadanie 8.</a:t>
            </a:r>
          </a:p>
          <a:p>
            <a:pPr algn="just"/>
            <a:r>
              <a:rPr lang="pl-PL" sz="2000" dirty="0">
                <a:solidFill>
                  <a:schemeClr val="tx1"/>
                </a:solidFill>
              </a:rPr>
              <a:t>Dla uczniów szkoły zadania sprawdzające umiejętność tworzenia dłuższych form wypowiedzi również okazały się trudne. Najwięcej problemów przysporzyło im posługiwanie się poprawną polszczyzną. Tylko nieliczna grupa zdających zaprezentowała          w swoich pracach szeroki zakres środków językowych umożliwiający pełną i swobodną realizację tematu oraz umiejętność poprawnej pisowni w zakresie ortografii                        i interpunkcji. </a:t>
            </a:r>
          </a:p>
        </p:txBody>
      </p:sp>
    </p:spTree>
    <p:extLst>
      <p:ext uri="{BB962C8B-B14F-4D97-AF65-F5344CB8AC3E}">
        <p14:creationId xmlns:p14="http://schemas.microsoft.com/office/powerpoint/2010/main" val="786123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504055"/>
          </a:xfrm>
        </p:spPr>
        <p:txBody>
          <a:bodyPr>
            <a:noAutofit/>
          </a:bodyPr>
          <a:lstStyle/>
          <a:p>
            <a:br>
              <a:rPr lang="pl-PL" sz="3000" b="1" dirty="0"/>
            </a:br>
            <a:r>
              <a:rPr lang="pl-PL" sz="3000" b="1" dirty="0"/>
              <a:t>Opis arkusza standardowego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7544" y="980728"/>
            <a:ext cx="8064896" cy="5256584"/>
          </a:xfrm>
        </p:spPr>
        <p:txBody>
          <a:bodyPr>
            <a:noAutofit/>
          </a:bodyPr>
          <a:lstStyle/>
          <a:p>
            <a:pPr algn="just"/>
            <a:r>
              <a:rPr lang="pl-PL" sz="2000" dirty="0">
                <a:solidFill>
                  <a:schemeClr val="tx1"/>
                </a:solidFill>
              </a:rPr>
              <a:t>W roku 2023 egzamin ósmoklasisty z języka polskiego był przeprowadzany na podstawie wymagań egzaminacyjnych określonych w rozporządzeniu      w sprawie wymagań egzaminacyjnych dla egzaminu ósmoklasisty. Zadania </a:t>
            </a:r>
          </a:p>
          <a:p>
            <a:pPr algn="just"/>
            <a:r>
              <a:rPr lang="pl-PL" sz="2000" dirty="0">
                <a:solidFill>
                  <a:schemeClr val="tx1"/>
                </a:solidFill>
              </a:rPr>
              <a:t>sprawdzały stopień opanowania umiejętności zawartych w wymaganiach ogólnych i szczegółowych.</a:t>
            </a:r>
          </a:p>
          <a:p>
            <a:pPr algn="just"/>
            <a:r>
              <a:rPr lang="pl-PL" sz="2000" dirty="0">
                <a:solidFill>
                  <a:schemeClr val="tx1"/>
                </a:solidFill>
              </a:rPr>
              <a:t>Uczniowie bez dysfunkcji oraz uczniowie ze specyficznymi trudnościami       w uczeniu się rozwiązywali zadania zawarte w arkuszu standardowym. Arkusz standardowy zawierał 19 zadań. Za poprawne rozwiązanie wszystkich zadań można było uzyskać maksymalnie 45 punktów. </a:t>
            </a:r>
          </a:p>
          <a:p>
            <a:pPr algn="just"/>
            <a:r>
              <a:rPr lang="pl-PL" sz="2000" dirty="0">
                <a:solidFill>
                  <a:schemeClr val="tx1"/>
                </a:solidFill>
              </a:rPr>
              <a:t>Arkusz składał się z dwóch części. Pierwsza część zawierała 18 zadań zorganizowanych wokół dwóch tekstów zamieszczonych w arkuszu: tekstu literackiego (fragment „Balladyny” Juliusza Słowackiego) oraz tekstu nieliterackiego („Odblokuj swój talent” Jolanty Marii Berent). Zadania otwarte w tej części arkusza sprawdzały m.in. znajomość treści                         i problematyki wybranych lektur obowiązkowych oraz umiejętność interpretacji tekstu kultury – plakatu do spektaklu „Balladyna”, a także napisania zaproszenia. W drugiej części arkusza uczeń wybierał jeden             z dwóch tematów wypracowania: rozprawkę albo opowiadanie.</a:t>
            </a:r>
          </a:p>
        </p:txBody>
      </p:sp>
    </p:spTree>
    <p:extLst>
      <p:ext uri="{BB962C8B-B14F-4D97-AF65-F5344CB8AC3E}">
        <p14:creationId xmlns:p14="http://schemas.microsoft.com/office/powerpoint/2010/main" val="3070095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648071"/>
          </a:xfrm>
        </p:spPr>
        <p:txBody>
          <a:bodyPr>
            <a:normAutofit/>
          </a:bodyPr>
          <a:lstStyle/>
          <a:p>
            <a:r>
              <a:rPr lang="pl-PL" sz="3000" b="1" dirty="0"/>
              <a:t>Wnioski końcowe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20" y="908720"/>
            <a:ext cx="8712968" cy="5112568"/>
          </a:xfrm>
        </p:spPr>
        <p:txBody>
          <a:bodyPr>
            <a:no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pl-PL" sz="2000" dirty="0">
                <a:solidFill>
                  <a:schemeClr val="tx1"/>
                </a:solidFill>
              </a:rPr>
              <a:t>Nadal doskonalić umiejętności ortograficzne i interpunkcyjne uczniów (nie tylko na języku polskim, ale także na pozostałych przedmiotach).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l-PL" sz="2000" dirty="0">
                <a:solidFill>
                  <a:schemeClr val="tx1"/>
                </a:solidFill>
              </a:rPr>
              <a:t>Kształcić umiejętności językowe w taki sposób, aby uczniowie mieli możliwość posługiwania się szerokim zakresem środków językowych, które pozwolą im na pełną i swobodną realizację tematu, a zatem pracować nad wzbogacaniem        i różnicowaniem składni, a także leksyki, w tym frazeologii.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l-PL" sz="2000" dirty="0">
                <a:solidFill>
                  <a:schemeClr val="tx1"/>
                </a:solidFill>
              </a:rPr>
              <a:t>Korygować na bieżąco niepoprawne językowo wypowiedzi uczniów na wszystkich przedmiotach.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l-PL" sz="2000" dirty="0">
                <a:solidFill>
                  <a:schemeClr val="tx1"/>
                </a:solidFill>
              </a:rPr>
              <a:t>Doskonalić umiejętność odkrywania sensów dosłownych i przenośnych wypowiedzi.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l-PL" sz="2000" dirty="0">
                <a:solidFill>
                  <a:schemeClr val="tx1"/>
                </a:solidFill>
              </a:rPr>
              <a:t>Systematycznie kontrolować poziom opanowanych wiadomości z zakresu nauki o języku.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l-PL" sz="2000" dirty="0">
                <a:solidFill>
                  <a:schemeClr val="tx1"/>
                </a:solidFill>
              </a:rPr>
              <a:t>Powtarzać omawiane lektury obowiązkowe pod kątem zagadnień, motywów literackich, cech bohaterów.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l-PL" sz="2000" dirty="0">
                <a:solidFill>
                  <a:schemeClr val="tx1"/>
                </a:solidFill>
              </a:rPr>
              <a:t>Zachęcać uczniów do samokształcenia.</a:t>
            </a:r>
          </a:p>
        </p:txBody>
      </p:sp>
    </p:spTree>
    <p:extLst>
      <p:ext uri="{BB962C8B-B14F-4D97-AF65-F5344CB8AC3E}">
        <p14:creationId xmlns:p14="http://schemas.microsoft.com/office/powerpoint/2010/main" val="1685285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504055"/>
          </a:xfrm>
        </p:spPr>
        <p:txBody>
          <a:bodyPr>
            <a:noAutofit/>
          </a:bodyPr>
          <a:lstStyle/>
          <a:p>
            <a:r>
              <a:rPr lang="pl-PL" sz="3000" b="1" dirty="0"/>
              <a:t>Rekomendacje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59632" y="1772816"/>
            <a:ext cx="6400800" cy="4730080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pl-PL" sz="2000" dirty="0">
                <a:solidFill>
                  <a:schemeClr val="tx1"/>
                </a:solidFill>
              </a:rPr>
              <a:t>Doskonalić umiejętność czytania ze zrozumieniem na wszystkich etapach edukacyjnych.</a:t>
            </a:r>
          </a:p>
          <a:p>
            <a:pPr algn="just"/>
            <a:endParaRPr lang="pl-PL" sz="2000" dirty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pl-PL" sz="2000" dirty="0">
                <a:solidFill>
                  <a:schemeClr val="tx1"/>
                </a:solidFill>
              </a:rPr>
              <a:t>Uczyć czujności ortograficznej i interpunkcyjnej.</a:t>
            </a:r>
          </a:p>
        </p:txBody>
      </p:sp>
    </p:spTree>
    <p:extLst>
      <p:ext uri="{BB962C8B-B14F-4D97-AF65-F5344CB8AC3E}">
        <p14:creationId xmlns:p14="http://schemas.microsoft.com/office/powerpoint/2010/main" val="42920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indent="-342900" algn="l">
              <a:buFont typeface="Arial" pitchFamily="34" charset="0"/>
              <a:buChar char="•"/>
            </a:pPr>
            <a:br>
              <a:rPr lang="pl-PL" sz="2400" dirty="0"/>
            </a:br>
            <a:br>
              <a:rPr lang="pl-PL" sz="2400" dirty="0"/>
            </a:br>
            <a:br>
              <a:rPr lang="pl-PL" sz="2400" dirty="0"/>
            </a:br>
            <a:br>
              <a:rPr lang="pl-PL" sz="2400" dirty="0"/>
            </a:br>
            <a:br>
              <a:rPr lang="pl-PL" sz="2400" dirty="0"/>
            </a:br>
            <a:br>
              <a:rPr lang="pl-PL" sz="2400" dirty="0"/>
            </a:br>
            <a:br>
              <a:rPr lang="pl-PL" sz="2400" dirty="0"/>
            </a:br>
            <a:br>
              <a:rPr lang="pl-PL" sz="2400" dirty="0"/>
            </a:br>
            <a:br>
              <a:rPr lang="pl-PL" sz="2400" dirty="0"/>
            </a:br>
            <a:br>
              <a:rPr lang="pl-PL" sz="2400" dirty="0"/>
            </a:br>
            <a:br>
              <a:rPr lang="pl-PL" sz="2400" dirty="0"/>
            </a:br>
            <a:br>
              <a:rPr lang="pl-PL" sz="2400" dirty="0"/>
            </a:br>
            <a:r>
              <a:rPr lang="pl-PL" sz="2000" dirty="0"/>
              <a:t>W roku 2023 do egzaminu ósmoklasisty przystąpiło 23 uczniów:</a:t>
            </a:r>
            <a:br>
              <a:rPr lang="pl-PL" sz="2000" dirty="0"/>
            </a:br>
            <a:br>
              <a:rPr lang="pl-PL" sz="2000" dirty="0"/>
            </a:br>
            <a:r>
              <a:rPr lang="pl-PL" sz="2000" dirty="0"/>
              <a:t>- 22 uczniów rozwiązywało arkusz standardowy (w tym 5 uczniów z opinią Poradni Psychologiczno-Pedagogicznej o </a:t>
            </a:r>
            <a:r>
              <a:rPr lang="pl-PL" sz="2000" dirty="0">
                <a:solidFill>
                  <a:schemeClr val="tx1"/>
                </a:solidFill>
              </a:rPr>
              <a:t>specyficznych trudnościach          </a:t>
            </a:r>
            <a:r>
              <a:rPr lang="pl-PL" sz="2000" dirty="0"/>
              <a:t>w uczeniu się),</a:t>
            </a:r>
            <a:r>
              <a:rPr lang="pl-PL" sz="2000" dirty="0">
                <a:solidFill>
                  <a:schemeClr val="tx1"/>
                </a:solidFill>
              </a:rPr>
              <a:t>           </a:t>
            </a:r>
            <a:br>
              <a:rPr lang="pl-PL" sz="2000" dirty="0"/>
            </a:br>
            <a:r>
              <a:rPr lang="pl-PL" sz="2000" dirty="0"/>
              <a:t>- 1 uczeń z orzeczeniem Poradni Psychologiczno-Pedagogicznej o potrzebie kształcenia specjalnego ze względu na </a:t>
            </a:r>
            <a:r>
              <a:rPr lang="pl-PL" sz="2000" dirty="0" err="1"/>
              <a:t>słabowidzenie</a:t>
            </a:r>
            <a:r>
              <a:rPr lang="pl-PL" sz="2000" dirty="0"/>
              <a:t> rozwiązywał arkusz OPOP-400-2205, który został przygotowany na podstawie arkusza standardowego. Uczniowie słabowidzący otrzymali arkusze, w których dostosowano wielkość czcionki: OPOP-400-2205 – Arial 16 pkt</a:t>
            </a:r>
          </a:p>
        </p:txBody>
      </p:sp>
    </p:spTree>
    <p:extLst>
      <p:ext uri="{BB962C8B-B14F-4D97-AF65-F5344CB8AC3E}">
        <p14:creationId xmlns:p14="http://schemas.microsoft.com/office/powerpoint/2010/main" val="2664503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116633"/>
            <a:ext cx="7918648" cy="1152127"/>
          </a:xfrm>
        </p:spPr>
        <p:txBody>
          <a:bodyPr>
            <a:normAutofit fontScale="90000"/>
          </a:bodyPr>
          <a:lstStyle/>
          <a:p>
            <a:br>
              <a:rPr lang="pl-PL" sz="3300" b="1" dirty="0"/>
            </a:br>
            <a:r>
              <a:rPr lang="pl-PL" sz="3300" b="1" dirty="0"/>
              <a:t>Uwarunkowania egzaminowanej grupy</a:t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412776"/>
            <a:ext cx="8784976" cy="5184576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pl-PL" sz="2000" dirty="0">
                <a:solidFill>
                  <a:schemeClr val="tx1"/>
                </a:solidFill>
              </a:rPr>
              <a:t>Pięcioro spośród 23 egzaminowanych uczniów to dzieci posiadające opinię Poradni Psychologiczno-Pedagogicznej o specyficznych trudnościach w uczeniu się.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l-PL" sz="2000" dirty="0">
                <a:solidFill>
                  <a:schemeClr val="tx1"/>
                </a:solidFill>
              </a:rPr>
              <a:t>U dwóch uczniów opinie stwierdziły niższy niż przeciętny i nieharmonijny rozwój umysłowy, ogromne problemy z myśleniem, duże trudności                     w sprawnym posługiwaniu się technikami szkolnymi, niższe niż przeciętne możliwości poznawcze, znacznie obniżone funkcje rozumowania arytmetycznego, obniżone funkcje dokładności spostrzegania, analizy i syntezy wzrokowej oraz koordynacji wzrokowo-ruchowej.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l-PL" sz="2000" dirty="0">
                <a:solidFill>
                  <a:schemeClr val="tx1"/>
                </a:solidFill>
              </a:rPr>
              <a:t>U trójki dzieci opinie Poradni Psychologiczno-Pedagogicznej stwierdziły specyficzne trudności w uczeniu się (2 x dysleksja rozwojowa i dysgrafia).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l-PL" sz="2000" dirty="0">
                <a:solidFill>
                  <a:schemeClr val="tx1"/>
                </a:solidFill>
              </a:rPr>
              <a:t>Jeden uczeń spośród klasy posiadał orzeczenie Poradni Psychologiczno-Pedagogicznej o potrzebie kształcenia specjalnego ze względu na </a:t>
            </a:r>
            <a:r>
              <a:rPr lang="pl-PL" sz="2000" dirty="0" err="1">
                <a:solidFill>
                  <a:schemeClr val="tx1"/>
                </a:solidFill>
              </a:rPr>
              <a:t>słabowidzenie</a:t>
            </a:r>
            <a:r>
              <a:rPr lang="pl-PL" sz="20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2906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000" b="1" dirty="0"/>
              <a:t>Porównanie średnich wyników uczniów                    z egzaminu ósmoklasisty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365546"/>
              </p:ext>
            </p:extLst>
          </p:nvPr>
        </p:nvGraphicFramePr>
        <p:xfrm>
          <a:off x="1115616" y="2492896"/>
          <a:ext cx="7200800" cy="2448272"/>
        </p:xfrm>
        <a:graphic>
          <a:graphicData uri="http://schemas.openxmlformats.org/drawingml/2006/table">
            <a:tbl>
              <a:tblPr/>
              <a:tblGrid>
                <a:gridCol w="1539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99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9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76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598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Szkoła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Gmina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Powiat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Województwo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Kraj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84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Średni wynik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z egzaminu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z j. polski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51%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(50,65%)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60%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66%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65%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65%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9423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rmAutofit/>
          </a:bodyPr>
          <a:lstStyle/>
          <a:p>
            <a:r>
              <a:rPr lang="pl-PL" sz="3000" b="1" dirty="0"/>
              <a:t>Wnioski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3865984"/>
          </a:xfrm>
        </p:spPr>
        <p:txBody>
          <a:bodyPr>
            <a:normAutofit/>
          </a:bodyPr>
          <a:lstStyle/>
          <a:p>
            <a:pPr algn="just"/>
            <a:r>
              <a:rPr lang="pl-PL" sz="2000" dirty="0">
                <a:solidFill>
                  <a:schemeClr val="tx1"/>
                </a:solidFill>
              </a:rPr>
              <a:t>Średni wynik uzyskany przez uczniów szkoły jest niższy od średnich wyników uzyskanych przez uczniów w gminie, powiecie, województwie i kraju.</a:t>
            </a:r>
          </a:p>
        </p:txBody>
      </p:sp>
    </p:spTree>
    <p:extLst>
      <p:ext uri="{BB962C8B-B14F-4D97-AF65-F5344CB8AC3E}">
        <p14:creationId xmlns:p14="http://schemas.microsoft.com/office/powerpoint/2010/main" val="2726309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l-PL" dirty="0"/>
            </a:br>
            <a:r>
              <a:rPr lang="pl-PL" sz="3300" b="1" dirty="0"/>
              <a:t>Średnie wyniki uczniów z egzaminu ósmoklasisty           w zależności od lokalizacji szkoły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2830084"/>
              </p:ext>
            </p:extLst>
          </p:nvPr>
        </p:nvGraphicFramePr>
        <p:xfrm>
          <a:off x="1115616" y="2276872"/>
          <a:ext cx="7025203" cy="3596900"/>
        </p:xfrm>
        <a:graphic>
          <a:graphicData uri="http://schemas.openxmlformats.org/drawingml/2006/table">
            <a:tbl>
              <a:tblPr/>
              <a:tblGrid>
                <a:gridCol w="1467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99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9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76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5557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Miasto powyżej       100 tys. mieszk.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Miasto 20-100 tys. mieszk.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Miasto do 20 tys. mieszk.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Wieś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Szkoła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8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Średni wynik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z egzaminu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z j. polski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70%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63%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63%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64%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51%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5096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000" b="1" dirty="0"/>
              <a:t>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/>
              <a:t>Średni wynik z egzaminu w szkole pokazuje, że uczniowie naszej placówki słabiej poradzili sobie z zadaniami egzaminacyjnymi, niż uczniowie innych szkół wiejskich, miast do 20 tys. mieszkańców i innych dużych aglomeracji powyżej 100 tys. mieszkańców</a:t>
            </a:r>
          </a:p>
        </p:txBody>
      </p:sp>
    </p:spTree>
    <p:extLst>
      <p:ext uri="{BB962C8B-B14F-4D97-AF65-F5344CB8AC3E}">
        <p14:creationId xmlns:p14="http://schemas.microsoft.com/office/powerpoint/2010/main" val="2024432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000" b="1" dirty="0"/>
              <a:t>Wyniki szkoły na skali </a:t>
            </a:r>
            <a:r>
              <a:rPr lang="pl-PL" sz="3000" b="1" dirty="0" err="1"/>
              <a:t>staninowej</a:t>
            </a:r>
            <a:r>
              <a:rPr lang="pl-PL" sz="3000" b="1" dirty="0"/>
              <a:t> </a:t>
            </a:r>
            <a:br>
              <a:rPr lang="pl-PL" sz="3000" b="1" dirty="0"/>
            </a:br>
            <a:r>
              <a:rPr lang="pl-PL" sz="3000" b="1" dirty="0"/>
              <a:t>w roku 2022 i 2023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911868"/>
              </p:ext>
            </p:extLst>
          </p:nvPr>
        </p:nvGraphicFramePr>
        <p:xfrm>
          <a:off x="1638505" y="1700808"/>
          <a:ext cx="5920741" cy="2236097"/>
        </p:xfrm>
        <a:graphic>
          <a:graphicData uri="http://schemas.openxmlformats.org/drawingml/2006/table">
            <a:tbl>
              <a:tblPr/>
              <a:tblGrid>
                <a:gridCol w="1096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0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06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14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14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7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2022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2023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22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j. polski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wynik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stanin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wynik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stanin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730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47%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51%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Prostokąt 3"/>
          <p:cNvSpPr/>
          <p:nvPr/>
        </p:nvSpPr>
        <p:spPr>
          <a:xfrm>
            <a:off x="1475656" y="4221088"/>
            <a:ext cx="65527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Skala </a:t>
            </a:r>
            <a:r>
              <a:rPr lang="pl-PL" dirty="0" err="1"/>
              <a:t>staninowa</a:t>
            </a:r>
            <a:r>
              <a:rPr lang="pl-PL" dirty="0"/>
              <a:t> umożliwia porównywanie średnich wyników szkół  w poszczególnych latach. Uzyskanie w kolejnych latach takiego samego średniego wyniku w procentach nie oznacza tego samego poziomu osiągnięć.</a:t>
            </a:r>
          </a:p>
        </p:txBody>
      </p:sp>
    </p:spTree>
    <p:extLst>
      <p:ext uri="{BB962C8B-B14F-4D97-AF65-F5344CB8AC3E}">
        <p14:creationId xmlns:p14="http://schemas.microsoft.com/office/powerpoint/2010/main" val="242509219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1287</Words>
  <Application>Microsoft Office PowerPoint</Application>
  <PresentationFormat>Pokaz na ekranie (4:3)</PresentationFormat>
  <Paragraphs>194</Paragraphs>
  <Slides>21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4" baseType="lpstr">
      <vt:lpstr>Arial</vt:lpstr>
      <vt:lpstr>Calibri</vt:lpstr>
      <vt:lpstr>Motyw pakietu Office</vt:lpstr>
      <vt:lpstr>Sprawozdanie z egzaminu ósmoklasisty z języka polskiego  za rok 2022/2023  uczniów Szkoły Podstawowej  im. św. Jana Pawła II  w Zespole Szkolno-Przedszkolnym  w Rakowie  kończących klasę VIII</vt:lpstr>
      <vt:lpstr> Opis arkusza standardowego</vt:lpstr>
      <vt:lpstr>            W roku 2023 do egzaminu ósmoklasisty przystąpiło 23 uczniów:  - 22 uczniów rozwiązywało arkusz standardowy (w tym 5 uczniów z opinią Poradni Psychologiczno-Pedagogicznej o specyficznych trudnościach          w uczeniu się),            - 1 uczeń z orzeczeniem Poradni Psychologiczno-Pedagogicznej o potrzebie kształcenia specjalnego ze względu na słabowidzenie rozwiązywał arkusz OPOP-400-2205, który został przygotowany na podstawie arkusza standardowego. Uczniowie słabowidzący otrzymali arkusze, w których dostosowano wielkość czcionki: OPOP-400-2205 – Arial 16 pkt</vt:lpstr>
      <vt:lpstr> Uwarunkowania egzaminowanej grupy </vt:lpstr>
      <vt:lpstr>Porównanie średnich wyników uczniów                    z egzaminu ósmoklasisty</vt:lpstr>
      <vt:lpstr>Wnioski</vt:lpstr>
      <vt:lpstr> Średnie wyniki uczniów z egzaminu ósmoklasisty           w zależności od lokalizacji szkoły</vt:lpstr>
      <vt:lpstr>Wnioski</vt:lpstr>
      <vt:lpstr>Wyniki szkoły na skali staninowej  w roku 2022 i 2023</vt:lpstr>
      <vt:lpstr>Wnioski</vt:lpstr>
      <vt:lpstr>Wyniki uczniów SP w Rakowie w procentach, odpowiadające im wyniki na centylach i skali staninowej</vt:lpstr>
      <vt:lpstr>Poziom wykonania wymagań w szkole                    na tle województwa</vt:lpstr>
      <vt:lpstr>Wnioski</vt:lpstr>
      <vt:lpstr> Poziom wykonania zadań w szkole na tle województwa, powiatu Kształcenie literackie i kulturowe </vt:lpstr>
      <vt:lpstr>Wnioski</vt:lpstr>
      <vt:lpstr> Poziom wykonania zadań w szkole na tle województwa, powiatu Kształcenie językowe </vt:lpstr>
      <vt:lpstr>Wnioski</vt:lpstr>
      <vt:lpstr> Poziom wykonania zadań w szkole na tle województwa, powiatu Tworzenie wypowiedzi </vt:lpstr>
      <vt:lpstr>Wnioski</vt:lpstr>
      <vt:lpstr>Wnioski końcowe</vt:lpstr>
      <vt:lpstr>Rekomendacje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Sprawozdanie z egzaminu ósmoklasisty z języka polskiego  za rok 2022/2023  uczniów Szkoły Podstawowej  im. św. Jana Pawła II  w Zespole Szkolno-Przedszkolnym  w Rakowie  kończących klasę VIII</dc:title>
  <dc:creator>dorot</dc:creator>
  <cp:lastModifiedBy>Agata Wach</cp:lastModifiedBy>
  <cp:revision>29</cp:revision>
  <dcterms:created xsi:type="dcterms:W3CDTF">2023-09-28T14:58:09Z</dcterms:created>
  <dcterms:modified xsi:type="dcterms:W3CDTF">2023-10-10T09:11:24Z</dcterms:modified>
</cp:coreProperties>
</file>