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74" r:id="rId4"/>
    <p:sldId id="259" r:id="rId5"/>
    <p:sldId id="275" r:id="rId6"/>
    <p:sldId id="273" r:id="rId7"/>
    <p:sldId id="268" r:id="rId8"/>
    <p:sldId id="269" r:id="rId9"/>
    <p:sldId id="270" r:id="rId10"/>
    <p:sldId id="271" r:id="rId11"/>
    <p:sldId id="272" r:id="rId12"/>
    <p:sldId id="260" r:id="rId13"/>
    <p:sldId id="266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orient="horz" pos="3702" userDrawn="1">
          <p15:clr>
            <a:srgbClr val="A4A3A4"/>
          </p15:clr>
        </p15:guide>
        <p15:guide id="6" pos="937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pos="11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54D"/>
    <a:srgbClr val="6EDCA0"/>
    <a:srgbClr val="A9D18E"/>
    <a:srgbClr val="20874F"/>
    <a:srgbClr val="1F864E"/>
    <a:srgbClr val="25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CD8B7-82B4-4126-B3EB-F969ACE46D8E}" v="13" dt="2023-06-29T07:27:00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32"/>
      </p:cViewPr>
      <p:guideLst>
        <p:guide orient="horz" pos="2183"/>
        <p:guide pos="3840"/>
        <p:guide pos="665"/>
        <p:guide pos="7446"/>
        <p:guide orient="horz" pos="3702"/>
        <p:guide pos="937"/>
        <p:guide orient="horz" pos="3362"/>
        <p:guide pos="11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134E3-4DC7-4CCB-A8C5-73592F31B9B8}" type="datetimeFigureOut">
              <a:rPr lang="sk-SK" smtClean="0"/>
              <a:t>4. 12. 2023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D706E-BB11-4B46-9778-4FC936633D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158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B2B3A-679E-C4D1-9C4C-AE0383FCC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CFB9F4-D2CC-5C67-491C-CE2A94632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21F8270-CF9F-7C99-A398-85AAB4C3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4ECF5-C4B5-4219-BB68-BAD748E17D1C}" type="datetime1">
              <a:rPr lang="sk-SK" smtClean="0"/>
              <a:t>4. 12. 2023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021FFE5-E50E-3357-9200-DCCB511F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Mgr. Tomáš Kasanický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EDEB016-9BE6-C8E1-0494-C24AF559F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46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84F03-3EEB-ED83-FEFF-C3C8E411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619375E-B3D5-4F6C-BEEE-4C87AD5EA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B065FBE-98A8-BB15-1A51-6EB33B55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D50CA-6E68-4609-A42A-C83CC5642BAA}" type="datetime1">
              <a:rPr lang="sk-SK" smtClean="0"/>
              <a:t>4. 12. 2023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2756849-FC7B-4631-86A8-6FF4B6F0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Mgr. Tomáš Kasanický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0EE0A7-83D1-F884-7230-7A172BB4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829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92B0560-E16C-05D8-14EE-4038110DE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3146490-68FF-DF70-312E-774BE14BE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78025BC-6695-D171-B54C-F678EA99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5DB3D5-DF98-43FE-A8F8-6A1021E4C461}" type="datetime1">
              <a:rPr lang="sk-SK" smtClean="0"/>
              <a:t>4. 12. 2023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7AAC64E-A0B4-189C-86A5-29083C00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Mgr. Tomáš Kasanický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ED412DE-B943-0C3B-99A4-DB337654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595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30688-1592-C3C6-82DB-3F5DCE39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0D65D2-623B-AF3D-EB13-00AC310A9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 Light" panose="020B0303020204020204" pitchFamily="34" charset="0"/>
              </a:defRPr>
            </a:lvl1pPr>
            <a:lvl2pPr>
              <a:defRPr>
                <a:latin typeface="Corbel Light" panose="020B0303020204020204" pitchFamily="34" charset="0"/>
              </a:defRPr>
            </a:lvl2pPr>
            <a:lvl3pPr>
              <a:defRPr>
                <a:latin typeface="Corbel Light" panose="020B0303020204020204" pitchFamily="34" charset="0"/>
              </a:defRPr>
            </a:lvl3pPr>
            <a:lvl4pPr>
              <a:defRPr>
                <a:latin typeface="Corbel Light" panose="020B0303020204020204" pitchFamily="34" charset="0"/>
              </a:defRPr>
            </a:lvl4pPr>
            <a:lvl5pPr>
              <a:defRPr>
                <a:latin typeface="Corbel Light" panose="020B0303020204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82C8692-0420-4209-75EE-9415BA0D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 dirty="0"/>
              <a:t>Mgr. Tomáš Kasanický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7C50BD1-BD55-D189-3B02-B752F017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824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402D3-52A7-CC93-F4D3-42BA13EF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1DD99A-AFC1-B457-DA7F-D45C366C5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153EDE8-C3A8-B589-1AB5-AB580C18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870161-4C76-4862-8577-EC404D4B2EA8}" type="datetime1">
              <a:rPr lang="sk-SK" smtClean="0"/>
              <a:t>4. 12. 2023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FCFA4F5-50DF-1A94-E0BC-6850D29B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Mgr. Tomáš Kasanický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290FFE4-C42C-EFFA-9BC4-697254F4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703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98DFA-7016-6E10-02AC-7398D1A0E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071FB5C-7D9D-FAD5-E32F-C2D836451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CDB06F2-A433-EE95-44DE-0B366BEDB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434C44F-0152-6FD2-13CC-9A4B855D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81A4A-7F55-4A9E-A990-45978A98DA85}" type="datetime1">
              <a:rPr lang="sk-SK" smtClean="0"/>
              <a:t>4. 12. 2023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BF8693C-9993-C3A6-11AC-A8E29D67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Mgr. Tomáš Kasanický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9DB4A78-F51C-293E-3CD8-B3B03AC0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822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A40BC-9E0C-AD80-C024-68F048B4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80C0EE-EB24-6B7E-B96F-4B21B58C1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2BD8A6B-AECC-29EF-B9E4-2613C9043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0D16C36-E51B-226B-C1DC-D8403F2F5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69208E1-51B7-B165-4717-7D2E5B360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EB24BE3-9195-6295-D8FC-4660ED54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99550-9B05-4EA0-97B8-678EEDCC1634}" type="datetime1">
              <a:rPr lang="sk-SK" smtClean="0"/>
              <a:t>4. 12. 2023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4C77C61-11CC-B739-B628-73F866A8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Mgr. Tomáš Kasanický</a:t>
            </a:r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E739551-1EAB-C0F5-DD4A-89ADAE7C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53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C381D-2242-00B0-5AC9-FCB97683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E63DF2C-7818-6D76-80AB-DD003E25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2F3944-BC0A-4734-AE9E-17FE135317D8}" type="datetime1">
              <a:rPr lang="sk-SK" smtClean="0"/>
              <a:t>4. 12. 2023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DDA64ED-FD98-F65E-9026-1E95C4C7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Mgr. Tomáš Kasanický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759EE47-0AB3-9E97-016A-1B54FB0B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12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EF2D2B9-DA59-8119-F429-796AEAE8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D37CB6-1DDF-4284-B8A6-F9166EDCB1F5}" type="datetime1">
              <a:rPr lang="sk-SK" smtClean="0"/>
              <a:t>4. 12. 2023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B5027D5-40A2-C1C2-6C00-C209FC54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Mgr. Tomáš Kasanický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D14B5BE-6965-F16A-48B1-3AF9D6D2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885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579EB-8A00-FB57-A74E-935910A9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8E5416-C4A9-A1E5-E160-C501CF9C6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8747D1-0BA2-C6D9-E81D-406C6217C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FEAB0D1-DA3D-A654-CB5F-7CBFDDAF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82672-A452-48D8-898D-B435F56B23F7}" type="datetime1">
              <a:rPr lang="sk-SK" smtClean="0"/>
              <a:t>4. 12. 2023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56340B7-06CC-A902-C467-B2585054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Mgr. Tomáš Kasanický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5E45C6B-A0F6-6945-5540-7DEAD982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2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5BB00-60C4-34AE-A3DE-75967A3E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0F59BF3-B511-5D13-5081-20F2B7815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39C1BF-5BD1-977C-6E8C-19C0ACB85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3099702-A2DD-C6A0-24A6-0F667539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52C5E-DA79-4893-A73F-ECF448C78CD4}" type="datetime1">
              <a:rPr lang="sk-SK" smtClean="0"/>
              <a:t>4. 12. 2023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4F63B84-AC6F-B976-BAC7-74D8F004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Mgr. Tomáš Kasanický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FD7FD4C-F548-F642-3C87-1DA6B4BA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060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FBB6D9C5-8AE3-0379-27E4-70E10019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498164-C52E-6C76-89C6-A015F9F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0DB709-0FA6-37BC-65D3-2B78DAE2B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 Light" panose="020B0303020204020204" pitchFamily="34" charset="0"/>
              </a:defRPr>
            </a:lvl1pPr>
          </a:lstStyle>
          <a:p>
            <a:pPr algn="l"/>
            <a:r>
              <a:rPr lang="sk-SK" dirty="0"/>
              <a:t>Mgr. Tomáš Kasanický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59B4745-5637-7805-878A-24EE4BEC9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5" y="6356350"/>
            <a:ext cx="363600" cy="365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2446317-A9A2-42C1-B276-DF9B97CF0F2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225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8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C3145DB-777C-9038-327D-AD8FE29B2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213" y="5638800"/>
            <a:ext cx="2894374" cy="517967"/>
          </a:xfrm>
        </p:spPr>
        <p:txBody>
          <a:bodyPr lIns="0"/>
          <a:lstStyle/>
          <a:p>
            <a:pPr algn="l"/>
            <a:r>
              <a:rPr lang="sk-SK" dirty="0">
                <a:solidFill>
                  <a:schemeClr val="bg1"/>
                </a:solidFill>
                <a:latin typeface="Corbel Light" panose="020B0303020204020204" pitchFamily="34" charset="0"/>
              </a:rPr>
              <a:t>Mgr. Tomáš Kasanický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75F1CED2-7C69-D89F-BD59-80D5DEAF81BB}"/>
              </a:ext>
            </a:extLst>
          </p:cNvPr>
          <p:cNvSpPr/>
          <p:nvPr/>
        </p:nvSpPr>
        <p:spPr>
          <a:xfrm>
            <a:off x="3638550" y="0"/>
            <a:ext cx="8553450" cy="6858000"/>
          </a:xfrm>
          <a:prstGeom prst="rect">
            <a:avLst/>
          </a:prstGeom>
          <a:solidFill>
            <a:srgbClr val="6EDC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F8F684-9A9A-9F8D-DE24-75F27ECBD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7902" y="1546227"/>
            <a:ext cx="6516325" cy="1454147"/>
          </a:xfrm>
          <a:solidFill>
            <a:srgbClr val="6EDCA0"/>
          </a:solidFill>
        </p:spPr>
        <p:txBody>
          <a:bodyPr lIns="216000" anchor="ctr" anchorCtr="0">
            <a:normAutofit/>
          </a:bodyPr>
          <a:lstStyle/>
          <a:p>
            <a:pPr algn="l"/>
            <a:r>
              <a:rPr lang="sk-SK" sz="4000" dirty="0">
                <a:solidFill>
                  <a:schemeClr val="bg1"/>
                </a:solidFill>
                <a:latin typeface="Arial Black" panose="020B0A04020102020204" pitchFamily="34" charset="0"/>
              </a:rPr>
              <a:t>Vzdelávacia mobilita</a:t>
            </a:r>
            <a:br>
              <a:rPr lang="sk-SK" sz="4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4000" dirty="0">
                <a:solidFill>
                  <a:schemeClr val="bg1"/>
                </a:solidFill>
                <a:latin typeface="Arial Black" panose="020B0A04020102020204" pitchFamily="34" charset="0"/>
              </a:rPr>
              <a:t>zamestnancov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C07741DE-A061-BFB3-639E-2C9C48AF7D71}"/>
              </a:ext>
            </a:extLst>
          </p:cNvPr>
          <p:cNvCxnSpPr/>
          <p:nvPr/>
        </p:nvCxnSpPr>
        <p:spPr>
          <a:xfrm>
            <a:off x="3638550" y="0"/>
            <a:ext cx="0" cy="1428750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1A6188C6-157F-CE2F-9943-B6B2139C9DB7}"/>
              </a:ext>
            </a:extLst>
          </p:cNvPr>
          <p:cNvCxnSpPr>
            <a:cxnSpLocks/>
          </p:cNvCxnSpPr>
          <p:nvPr/>
        </p:nvCxnSpPr>
        <p:spPr>
          <a:xfrm rot="5400000">
            <a:off x="3943712" y="742950"/>
            <a:ext cx="0" cy="1428750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89DB1953-0147-DEEF-0745-BD88CA568813}"/>
              </a:ext>
            </a:extLst>
          </p:cNvPr>
          <p:cNvCxnSpPr/>
          <p:nvPr/>
        </p:nvCxnSpPr>
        <p:spPr>
          <a:xfrm>
            <a:off x="3229337" y="1368424"/>
            <a:ext cx="0" cy="1692000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CADFA52F-552D-7905-1BCA-9C721A154F61}"/>
              </a:ext>
            </a:extLst>
          </p:cNvPr>
          <p:cNvCxnSpPr>
            <a:cxnSpLocks/>
          </p:cNvCxnSpPr>
          <p:nvPr/>
        </p:nvCxnSpPr>
        <p:spPr>
          <a:xfrm rot="5400000">
            <a:off x="3848462" y="2311124"/>
            <a:ext cx="0" cy="1428750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7F2D9545-E332-9852-F651-927D6F11CB9B}"/>
              </a:ext>
            </a:extLst>
          </p:cNvPr>
          <p:cNvCxnSpPr>
            <a:cxnSpLocks/>
          </p:cNvCxnSpPr>
          <p:nvPr/>
        </p:nvCxnSpPr>
        <p:spPr>
          <a:xfrm rot="5400000">
            <a:off x="11487512" y="2311122"/>
            <a:ext cx="0" cy="1428750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7DCA27E5-CDF3-8AA2-3075-75C781B6DFB1}"/>
              </a:ext>
            </a:extLst>
          </p:cNvPr>
          <p:cNvCxnSpPr/>
          <p:nvPr/>
        </p:nvCxnSpPr>
        <p:spPr>
          <a:xfrm>
            <a:off x="476250" y="5638800"/>
            <a:ext cx="0" cy="1428750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5BCDF18C-DAED-105A-41B3-61AC9CEAC922}"/>
              </a:ext>
            </a:extLst>
          </p:cNvPr>
          <p:cNvSpPr txBox="1"/>
          <p:nvPr/>
        </p:nvSpPr>
        <p:spPr>
          <a:xfrm>
            <a:off x="539571" y="6013862"/>
            <a:ext cx="289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chemeClr val="bg1"/>
                </a:solidFill>
                <a:latin typeface="+mj-lt"/>
              </a:rPr>
              <a:t>16 – 21.05.2023</a:t>
            </a:r>
          </a:p>
        </p:txBody>
      </p:sp>
      <p:pic>
        <p:nvPicPr>
          <p:cNvPr id="5" name="Obrázok 4" descr="Obrázok, na ktorom je grafika, elektrická modrá, modrá, písmo&#10;&#10;Automaticky generovaný popis">
            <a:extLst>
              <a:ext uri="{FF2B5EF4-FFF2-40B4-BE49-F238E27FC236}">
                <a16:creationId xmlns:a16="http://schemas.microsoft.com/office/drawing/2014/main" id="{96906C94-02B7-4764-F8EB-8335FB5E9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49" y="5544386"/>
            <a:ext cx="1823791" cy="101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0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1F08B2F9-31AA-2EC5-9721-E0E413AA2F6A}"/>
              </a:ext>
            </a:extLst>
          </p:cNvPr>
          <p:cNvSpPr txBox="1"/>
          <p:nvPr/>
        </p:nvSpPr>
        <p:spPr>
          <a:xfrm>
            <a:off x="-167774" y="-367365"/>
            <a:ext cx="2931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04.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587C43DD-E84C-F7FE-4AF1-795BE409D480}"/>
              </a:ext>
            </a:extLst>
          </p:cNvPr>
          <p:cNvSpPr/>
          <p:nvPr/>
        </p:nvSpPr>
        <p:spPr>
          <a:xfrm>
            <a:off x="342900" y="1690688"/>
            <a:ext cx="5753100" cy="4665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55F3E3-987E-00E5-60DA-29CF0688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5" y="365125"/>
            <a:ext cx="10515600" cy="1325563"/>
          </a:xfrm>
        </p:spPr>
        <p:txBody>
          <a:bodyPr/>
          <a:lstStyle/>
          <a:p>
            <a:r>
              <a:rPr lang="sk-SK" dirty="0">
                <a:solidFill>
                  <a:srgbClr val="20854D"/>
                </a:solidFill>
              </a:rPr>
              <a:t>Zhrnutie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662A549-0BA5-8531-5D0E-DBAD0BB2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 dirty="0"/>
              <a:t>Mgr. Tomáš Kasanický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6777F42-3493-3887-222C-6E3B4CA3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317" y="6356350"/>
            <a:ext cx="416958" cy="365125"/>
          </a:xfrm>
        </p:spPr>
        <p:txBody>
          <a:bodyPr/>
          <a:lstStyle/>
          <a:p>
            <a:fld id="{72446317-A9A2-42C1-B276-DF9B97CF0F25}" type="slidenum">
              <a:rPr lang="sk-SK" smtClean="0"/>
              <a:t>10</a:t>
            </a:fld>
            <a:endParaRPr lang="sk-SK" dirty="0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9CAF483D-619C-9012-BB7C-5D69CFE95645}"/>
              </a:ext>
            </a:extLst>
          </p:cNvPr>
          <p:cNvGrpSpPr/>
          <p:nvPr/>
        </p:nvGrpSpPr>
        <p:grpSpPr>
          <a:xfrm>
            <a:off x="1284081" y="2120102"/>
            <a:ext cx="3862800" cy="3631752"/>
            <a:chOff x="1147763" y="2121117"/>
            <a:chExt cx="3862800" cy="3631752"/>
          </a:xfrm>
        </p:grpSpPr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79FA53E8-C7A6-0D8B-F279-137DCBF304D4}"/>
                </a:ext>
              </a:extLst>
            </p:cNvPr>
            <p:cNvSpPr txBox="1"/>
            <p:nvPr/>
          </p:nvSpPr>
          <p:spPr>
            <a:xfrm>
              <a:off x="1147856" y="4367874"/>
              <a:ext cx="386261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Kapacita školy je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600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žiakov, aktuálne tu študuje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556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žiakov.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EE9B6F42-AA1B-075C-BBCC-83957F5CB397}"/>
                </a:ext>
              </a:extLst>
            </p:cNvPr>
            <p:cNvSpPr txBox="1"/>
            <p:nvPr/>
          </p:nvSpPr>
          <p:spPr>
            <a:xfrm>
              <a:off x="1147763" y="2121117"/>
              <a:ext cx="386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dirty="0">
                  <a:solidFill>
                    <a:srgbClr val="20854D"/>
                  </a:solidFill>
                  <a:latin typeface="Arial Black" panose="020B0A04020102020204" pitchFamily="34" charset="0"/>
                </a:rPr>
                <a:t>SPŠ na </a:t>
              </a:r>
              <a:r>
                <a:rPr lang="sk-SK" sz="3200" dirty="0" err="1">
                  <a:solidFill>
                    <a:srgbClr val="20854D"/>
                  </a:solidFill>
                  <a:latin typeface="Arial Black" panose="020B0A04020102020204" pitchFamily="34" charset="0"/>
                </a:rPr>
                <a:t>Proseku</a:t>
              </a:r>
              <a:endParaRPr lang="sk-SK" sz="3200" dirty="0">
                <a:solidFill>
                  <a:srgbClr val="20854D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10F7B63-3438-FCDE-5A2D-C89DB44378AF}"/>
              </a:ext>
            </a:extLst>
          </p:cNvPr>
          <p:cNvGrpSpPr/>
          <p:nvPr/>
        </p:nvGrpSpPr>
        <p:grpSpPr>
          <a:xfrm>
            <a:off x="7063132" y="2120102"/>
            <a:ext cx="3862615" cy="3632767"/>
            <a:chOff x="6162220" y="2120102"/>
            <a:chExt cx="3862615" cy="3632767"/>
          </a:xfrm>
        </p:grpSpPr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196FBF04-2212-4E56-E3F3-DBF5BEB5BEC5}"/>
                </a:ext>
              </a:extLst>
            </p:cNvPr>
            <p:cNvSpPr txBox="1"/>
            <p:nvPr/>
          </p:nvSpPr>
          <p:spPr>
            <a:xfrm>
              <a:off x="6162221" y="4367874"/>
              <a:ext cx="386261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Kapacita škole je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200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žiakov, aktuálne u nás študuje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173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žiakov.</a:t>
              </a:r>
            </a:p>
          </p:txBody>
        </p:sp>
        <p:sp>
          <p:nvSpPr>
            <p:cNvPr id="16" name="BlokTextu 15">
              <a:extLst>
                <a:ext uri="{FF2B5EF4-FFF2-40B4-BE49-F238E27FC236}">
                  <a16:creationId xmlns:a16="http://schemas.microsoft.com/office/drawing/2014/main" id="{F0657681-CAD7-DC57-5A0D-CF1C15AF98DE}"/>
                </a:ext>
              </a:extLst>
            </p:cNvPr>
            <p:cNvSpPr txBox="1"/>
            <p:nvPr/>
          </p:nvSpPr>
          <p:spPr>
            <a:xfrm>
              <a:off x="6162220" y="2120102"/>
              <a:ext cx="3862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dirty="0">
                  <a:solidFill>
                    <a:srgbClr val="20854D"/>
                  </a:solidFill>
                  <a:latin typeface="Arial Black" panose="020B0A04020102020204" pitchFamily="34" charset="0"/>
                </a:rPr>
                <a:t>OA Ružomberok</a:t>
              </a:r>
            </a:p>
          </p:txBody>
        </p:sp>
      </p:grpSp>
      <p:pic>
        <p:nvPicPr>
          <p:cNvPr id="6" name="Grafický objekt 5" descr="Budova školy obrys">
            <a:extLst>
              <a:ext uri="{FF2B5EF4-FFF2-40B4-BE49-F238E27FC236}">
                <a16:creationId xmlns:a16="http://schemas.microsoft.com/office/drawing/2014/main" id="{58FC1464-02B6-D7CD-E354-6AC79FC42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7081" y="2567468"/>
            <a:ext cx="1936800" cy="1936800"/>
          </a:xfrm>
          <a:prstGeom prst="rect">
            <a:avLst/>
          </a:prstGeom>
        </p:spPr>
      </p:pic>
      <p:pic>
        <p:nvPicPr>
          <p:cNvPr id="8" name="Grafický objekt 7" descr="Budova školy obrys">
            <a:extLst>
              <a:ext uri="{FF2B5EF4-FFF2-40B4-BE49-F238E27FC236}">
                <a16:creationId xmlns:a16="http://schemas.microsoft.com/office/drawing/2014/main" id="{3D84BC1B-77E7-6C19-3DB9-BAE409B57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6039" y="2704877"/>
            <a:ext cx="1936800" cy="19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5557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BFB9E887-4224-EEAC-FB8B-A2922926225D}"/>
              </a:ext>
            </a:extLst>
          </p:cNvPr>
          <p:cNvSpPr txBox="1"/>
          <p:nvPr/>
        </p:nvSpPr>
        <p:spPr>
          <a:xfrm>
            <a:off x="-167774" y="-367365"/>
            <a:ext cx="2931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05.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2BAC2CE6-C4D8-7835-5CE3-D13A1301012C}"/>
              </a:ext>
            </a:extLst>
          </p:cNvPr>
          <p:cNvSpPr/>
          <p:nvPr/>
        </p:nvSpPr>
        <p:spPr>
          <a:xfrm>
            <a:off x="342900" y="1690688"/>
            <a:ext cx="5753100" cy="4665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55F3E3-987E-00E5-60DA-29CF0688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5" y="365125"/>
            <a:ext cx="10515600" cy="1325563"/>
          </a:xfrm>
        </p:spPr>
        <p:txBody>
          <a:bodyPr/>
          <a:lstStyle/>
          <a:p>
            <a:r>
              <a:rPr lang="sk-SK" dirty="0">
                <a:solidFill>
                  <a:srgbClr val="20854D"/>
                </a:solidFill>
              </a:rPr>
              <a:t>Zhrnutie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662A549-0BA5-8531-5D0E-DBAD0BB2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 dirty="0"/>
              <a:t>Mgr. Tomáš Kasanický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6777F42-3493-3887-222C-6E3B4CA3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7" y="6356350"/>
            <a:ext cx="381448" cy="365125"/>
          </a:xfrm>
        </p:spPr>
        <p:txBody>
          <a:bodyPr/>
          <a:lstStyle/>
          <a:p>
            <a:fld id="{72446317-A9A2-42C1-B276-DF9B97CF0F25}" type="slidenum">
              <a:rPr lang="sk-SK" smtClean="0"/>
              <a:t>11</a:t>
            </a:fld>
            <a:endParaRPr lang="sk-SK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9CAF483D-619C-9012-BB7C-5D69CFE95645}"/>
              </a:ext>
            </a:extLst>
          </p:cNvPr>
          <p:cNvGrpSpPr/>
          <p:nvPr/>
        </p:nvGrpSpPr>
        <p:grpSpPr>
          <a:xfrm>
            <a:off x="1284081" y="2120102"/>
            <a:ext cx="3862800" cy="4062639"/>
            <a:chOff x="1147763" y="2121117"/>
            <a:chExt cx="3862800" cy="4062639"/>
          </a:xfrm>
        </p:grpSpPr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79FA53E8-C7A6-0D8B-F279-137DCBF304D4}"/>
                </a:ext>
              </a:extLst>
            </p:cNvPr>
            <p:cNvSpPr txBox="1"/>
            <p:nvPr/>
          </p:nvSpPr>
          <p:spPr>
            <a:xfrm>
              <a:off x="1147856" y="4367874"/>
              <a:ext cx="386261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58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pedagogických pracovníkov, z toho:</a:t>
              </a:r>
            </a:p>
            <a:p>
              <a:pPr algn="ctr"/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46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kvalifikovaných</a:t>
              </a:r>
            </a:p>
            <a:p>
              <a:pPr algn="ctr"/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12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nekvalifikovaných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EE9B6F42-AA1B-075C-BBCC-83957F5CB397}"/>
                </a:ext>
              </a:extLst>
            </p:cNvPr>
            <p:cNvSpPr txBox="1"/>
            <p:nvPr/>
          </p:nvSpPr>
          <p:spPr>
            <a:xfrm>
              <a:off x="1147763" y="2121117"/>
              <a:ext cx="386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dirty="0">
                  <a:solidFill>
                    <a:srgbClr val="20854D"/>
                  </a:solidFill>
                  <a:latin typeface="Arial Black" panose="020B0A04020102020204" pitchFamily="34" charset="0"/>
                </a:rPr>
                <a:t>SPŠ na </a:t>
              </a:r>
              <a:r>
                <a:rPr lang="sk-SK" sz="3200" dirty="0" err="1">
                  <a:solidFill>
                    <a:srgbClr val="20854D"/>
                  </a:solidFill>
                  <a:latin typeface="Arial Black" panose="020B0A04020102020204" pitchFamily="34" charset="0"/>
                </a:rPr>
                <a:t>Proseku</a:t>
              </a:r>
              <a:endParaRPr lang="sk-SK" sz="3200" dirty="0">
                <a:solidFill>
                  <a:srgbClr val="20854D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10F7B63-3438-FCDE-5A2D-C89DB44378AF}"/>
              </a:ext>
            </a:extLst>
          </p:cNvPr>
          <p:cNvGrpSpPr/>
          <p:nvPr/>
        </p:nvGrpSpPr>
        <p:grpSpPr>
          <a:xfrm>
            <a:off x="7063132" y="2120102"/>
            <a:ext cx="3862615" cy="4063654"/>
            <a:chOff x="6162220" y="2120102"/>
            <a:chExt cx="3862615" cy="4063654"/>
          </a:xfrm>
        </p:grpSpPr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196FBF04-2212-4E56-E3F3-DBF5BEB5BEC5}"/>
                </a:ext>
              </a:extLst>
            </p:cNvPr>
            <p:cNvSpPr txBox="1"/>
            <p:nvPr/>
          </p:nvSpPr>
          <p:spPr>
            <a:xfrm>
              <a:off x="6162221" y="4367874"/>
              <a:ext cx="386261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20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pedagogických pracovníkov. Všetci pracovníci sú kvalifikovaný.</a:t>
              </a:r>
            </a:p>
          </p:txBody>
        </p:sp>
        <p:sp>
          <p:nvSpPr>
            <p:cNvPr id="16" name="BlokTextu 15">
              <a:extLst>
                <a:ext uri="{FF2B5EF4-FFF2-40B4-BE49-F238E27FC236}">
                  <a16:creationId xmlns:a16="http://schemas.microsoft.com/office/drawing/2014/main" id="{F0657681-CAD7-DC57-5A0D-CF1C15AF98DE}"/>
                </a:ext>
              </a:extLst>
            </p:cNvPr>
            <p:cNvSpPr txBox="1"/>
            <p:nvPr/>
          </p:nvSpPr>
          <p:spPr>
            <a:xfrm>
              <a:off x="6162220" y="2120102"/>
              <a:ext cx="3862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dirty="0">
                  <a:solidFill>
                    <a:srgbClr val="20854D"/>
                  </a:solidFill>
                  <a:latin typeface="Arial Black" panose="020B0A04020102020204" pitchFamily="34" charset="0"/>
                </a:rPr>
                <a:t>OA Ružomberok</a:t>
              </a:r>
            </a:p>
          </p:txBody>
        </p:sp>
      </p:grpSp>
      <p:pic>
        <p:nvPicPr>
          <p:cNvPr id="7" name="Grafický objekt 6" descr="Profesor muž obrys">
            <a:extLst>
              <a:ext uri="{FF2B5EF4-FFF2-40B4-BE49-F238E27FC236}">
                <a16:creationId xmlns:a16="http://schemas.microsoft.com/office/drawing/2014/main" id="{4B13D157-4BD7-B46D-29FE-8CE00FC30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7081" y="2550271"/>
            <a:ext cx="1936800" cy="1936800"/>
          </a:xfrm>
          <a:prstGeom prst="rect">
            <a:avLst/>
          </a:prstGeom>
        </p:spPr>
      </p:pic>
      <p:pic>
        <p:nvPicPr>
          <p:cNvPr id="9" name="Grafický objekt 8" descr="Profesor muž obrys">
            <a:extLst>
              <a:ext uri="{FF2B5EF4-FFF2-40B4-BE49-F238E27FC236}">
                <a16:creationId xmlns:a16="http://schemas.microsoft.com/office/drawing/2014/main" id="{10D39DBA-45CB-43EA-9383-FCC69680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6039" y="2550271"/>
            <a:ext cx="1936800" cy="19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07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D7104215-5098-E835-FD7A-74E9DC570A67}"/>
              </a:ext>
            </a:extLst>
          </p:cNvPr>
          <p:cNvSpPr/>
          <p:nvPr/>
        </p:nvSpPr>
        <p:spPr>
          <a:xfrm>
            <a:off x="0" y="-1984"/>
            <a:ext cx="4179823" cy="6858000"/>
          </a:xfrm>
          <a:prstGeom prst="rect">
            <a:avLst/>
          </a:prstGeom>
          <a:solidFill>
            <a:srgbClr val="2087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E486857-A738-73AB-2A8E-C93426E1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/>
          <a:stretch/>
        </p:blipFill>
        <p:spPr bwMode="auto">
          <a:xfrm>
            <a:off x="4165598" y="-1984"/>
            <a:ext cx="80264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223A2C3-7670-C066-601F-1992E88A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288925"/>
            <a:ext cx="10515600" cy="1325563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SOMI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sz="2400" dirty="0" err="1">
                <a:solidFill>
                  <a:schemeClr val="bg1"/>
                </a:solidFill>
              </a:rPr>
              <a:t>Applications</a:t>
            </a:r>
            <a:r>
              <a:rPr lang="sk-SK" sz="2400" dirty="0">
                <a:solidFill>
                  <a:schemeClr val="bg1"/>
                </a:solidFill>
              </a:rPr>
              <a:t> and </a:t>
            </a:r>
            <a:r>
              <a:rPr lang="sk-SK" sz="2400" dirty="0" err="1">
                <a:solidFill>
                  <a:schemeClr val="bg1"/>
                </a:solidFill>
              </a:rPr>
              <a:t>Services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745321-5C1A-3A5D-D3FD-5D4A416C3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bg1"/>
                </a:solidFill>
              </a:rPr>
              <a:t>Fotovoltaická</a:t>
            </a:r>
            <a:r>
              <a:rPr lang="sk-SK" dirty="0">
                <a:solidFill>
                  <a:schemeClr val="bg1"/>
                </a:solidFill>
              </a:rPr>
              <a:t> elektráreň</a:t>
            </a:r>
          </a:p>
          <a:p>
            <a:r>
              <a:rPr lang="sk-SK" dirty="0">
                <a:solidFill>
                  <a:schemeClr val="bg1"/>
                </a:solidFill>
              </a:rPr>
              <a:t>Dômyselný systém</a:t>
            </a:r>
          </a:p>
          <a:p>
            <a:r>
              <a:rPr lang="sk-SK" dirty="0">
                <a:solidFill>
                  <a:schemeClr val="bg1"/>
                </a:solidFill>
              </a:rPr>
              <a:t>Chytrá aplikácia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9042B32-B6AC-6362-943A-EC3FD443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6356350"/>
            <a:ext cx="4114800" cy="365125"/>
          </a:xfrm>
        </p:spPr>
        <p:txBody>
          <a:bodyPr/>
          <a:lstStyle/>
          <a:p>
            <a:pPr algn="l"/>
            <a:r>
              <a:rPr lang="sk-SK" dirty="0"/>
              <a:t>Mgr. Tomáš Kasanický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CAD52F0-87BD-E45D-496B-AC853833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356350"/>
            <a:ext cx="459973" cy="365125"/>
          </a:xfrm>
          <a:solidFill>
            <a:srgbClr val="20854D">
              <a:alpha val="15000"/>
            </a:srgbClr>
          </a:solidFill>
        </p:spPr>
        <p:txBody>
          <a:bodyPr/>
          <a:lstStyle/>
          <a:p>
            <a:fld id="{72446317-A9A2-42C1-B276-DF9B97CF0F25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471422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F40AC-7DB7-276B-1FD3-B567880B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31" y="365125"/>
            <a:ext cx="10515600" cy="1325563"/>
          </a:xfrm>
        </p:spPr>
        <p:txBody>
          <a:bodyPr/>
          <a:lstStyle/>
          <a:p>
            <a:r>
              <a:rPr lang="sk-SK" dirty="0">
                <a:solidFill>
                  <a:srgbClr val="20854D"/>
                </a:solidFill>
              </a:rPr>
              <a:t>Záver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283BA5-2C9B-8185-5E08-28A5F52A0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25" y="1825625"/>
            <a:ext cx="10515600" cy="4351338"/>
          </a:xfrm>
        </p:spPr>
        <p:txBody>
          <a:bodyPr/>
          <a:lstStyle/>
          <a:p>
            <a:pPr marL="358775" indent="-358775">
              <a:buClr>
                <a:srgbClr val="20854D"/>
              </a:buClr>
              <a:buFont typeface="Webdings" panose="05030102010509060703" pitchFamily="18" charset="2"/>
              <a:buChar char=""/>
            </a:pPr>
            <a:r>
              <a:rPr lang="sk-SK" dirty="0"/>
              <a:t>Veľmi zaujímavá skúsenosť bola pre mňa porovnanie komunikačných nástrojov v ČR a SR.</a:t>
            </a:r>
          </a:p>
          <a:p>
            <a:pPr marL="358775" indent="-358775">
              <a:buClr>
                <a:srgbClr val="20854D"/>
              </a:buClr>
              <a:buFont typeface="Webdings" panose="05030102010509060703" pitchFamily="18" charset="2"/>
              <a:buChar char=""/>
            </a:pPr>
            <a:r>
              <a:rPr lang="sk-SK" dirty="0"/>
              <a:t>Porovnanie materiálno-technického zabezpečenia učební.</a:t>
            </a:r>
          </a:p>
          <a:p>
            <a:pPr marL="358775" indent="-358775">
              <a:buClr>
                <a:srgbClr val="20854D"/>
              </a:buClr>
              <a:buFont typeface="Webdings" panose="05030102010509060703" pitchFamily="18" charset="2"/>
              <a:buChar char=""/>
            </a:pPr>
            <a:r>
              <a:rPr lang="sk-SK" dirty="0"/>
              <a:t>Zaujímavé informácie sme získali aj vo firme SOMI </a:t>
            </a:r>
            <a:r>
              <a:rPr lang="sk-SK" dirty="0" err="1"/>
              <a:t>Applications</a:t>
            </a:r>
            <a:r>
              <a:rPr lang="sk-SK" dirty="0"/>
              <a:t> and </a:t>
            </a:r>
            <a:r>
              <a:rPr lang="sk-SK" dirty="0" err="1"/>
              <a:t>Services</a:t>
            </a:r>
            <a:r>
              <a:rPr lang="sk-SK" dirty="0"/>
              <a:t>, kde sme získali cenné informácie o </a:t>
            </a:r>
            <a:r>
              <a:rPr lang="sk-SK" dirty="0" err="1"/>
              <a:t>fotovoltaických</a:t>
            </a:r>
            <a:r>
              <a:rPr lang="sk-SK" dirty="0"/>
              <a:t> elektrárňach. 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7041FD4-600E-7FFB-3B27-CBB63EE3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/>
              <a:t>Mgr. Tomáš Kasanický</a:t>
            </a:r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24FF101-9F29-360A-F34A-71DE25C5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317" y="6356350"/>
            <a:ext cx="416958" cy="365125"/>
          </a:xfrm>
        </p:spPr>
        <p:txBody>
          <a:bodyPr/>
          <a:lstStyle/>
          <a:p>
            <a:fld id="{72446317-A9A2-42C1-B276-DF9B97CF0F25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353323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76974-8289-F18D-5082-C4605164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7" y="365125"/>
            <a:ext cx="10515600" cy="1325563"/>
          </a:xfrm>
        </p:spPr>
        <p:txBody>
          <a:bodyPr/>
          <a:lstStyle/>
          <a:p>
            <a:r>
              <a:rPr lang="sk-SK" dirty="0">
                <a:solidFill>
                  <a:srgbClr val="20854D"/>
                </a:solidFill>
              </a:rPr>
              <a:t>Vzdelávacie výstupy</a:t>
            </a:r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6484C3BD-B426-37EF-E8E2-B1A2A4D3138D}"/>
              </a:ext>
            </a:extLst>
          </p:cNvPr>
          <p:cNvGrpSpPr/>
          <p:nvPr/>
        </p:nvGrpSpPr>
        <p:grpSpPr>
          <a:xfrm>
            <a:off x="460828" y="1775936"/>
            <a:ext cx="3781425" cy="1477328"/>
            <a:chOff x="838200" y="1775936"/>
            <a:chExt cx="3781425" cy="1477328"/>
          </a:xfrm>
        </p:grpSpPr>
        <p:sp>
          <p:nvSpPr>
            <p:cNvPr id="32" name="BlokTextu 31">
              <a:extLst>
                <a:ext uri="{FF2B5EF4-FFF2-40B4-BE49-F238E27FC236}">
                  <a16:creationId xmlns:a16="http://schemas.microsoft.com/office/drawing/2014/main" id="{D6DCBED7-ECE5-CBD3-591B-35A3693EFD09}"/>
                </a:ext>
              </a:extLst>
            </p:cNvPr>
            <p:cNvSpPr txBox="1"/>
            <p:nvPr/>
          </p:nvSpPr>
          <p:spPr>
            <a:xfrm>
              <a:off x="838200" y="1775936"/>
              <a:ext cx="24955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9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01.</a:t>
              </a:r>
            </a:p>
          </p:txBody>
        </p:sp>
        <p:sp>
          <p:nvSpPr>
            <p:cNvPr id="33" name="BlokTextu 32">
              <a:extLst>
                <a:ext uri="{FF2B5EF4-FFF2-40B4-BE49-F238E27FC236}">
                  <a16:creationId xmlns:a16="http://schemas.microsoft.com/office/drawing/2014/main" id="{C3C0DD7F-3138-1E6D-F3CC-06F81969C0FD}"/>
                </a:ext>
              </a:extLst>
            </p:cNvPr>
            <p:cNvSpPr txBox="1"/>
            <p:nvPr/>
          </p:nvSpPr>
          <p:spPr>
            <a:xfrm>
              <a:off x="1571625" y="2438400"/>
              <a:ext cx="304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000" b="1" dirty="0">
                  <a:solidFill>
                    <a:schemeClr val="accent6">
                      <a:lumMod val="75000"/>
                    </a:schemeClr>
                  </a:solidFill>
                  <a:latin typeface="Corbel Light" panose="020B0303020204020204" pitchFamily="34" charset="0"/>
                </a:rPr>
                <a:t>Vzdelávací výstup</a:t>
              </a:r>
            </a:p>
          </p:txBody>
        </p:sp>
      </p:grpSp>
      <p:sp>
        <p:nvSpPr>
          <p:cNvPr id="35" name="BlokTextu 34">
            <a:extLst>
              <a:ext uri="{FF2B5EF4-FFF2-40B4-BE49-F238E27FC236}">
                <a16:creationId xmlns:a16="http://schemas.microsoft.com/office/drawing/2014/main" id="{2FFC6B73-28F3-4735-F754-A17A713F1B07}"/>
              </a:ext>
            </a:extLst>
          </p:cNvPr>
          <p:cNvSpPr txBox="1"/>
          <p:nvPr/>
        </p:nvSpPr>
        <p:spPr>
          <a:xfrm>
            <a:off x="460828" y="2992398"/>
            <a:ext cx="3629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dirty="0">
                <a:latin typeface="Corbel Light" panose="020B0303020204020204" pitchFamily="34" charset="0"/>
              </a:rPr>
              <a:t>Využívané komunikačné programy na SOŠ v Českej republike.</a:t>
            </a:r>
          </a:p>
        </p:txBody>
      </p: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7144A874-E648-3E04-50E8-8044633BFE9C}"/>
              </a:ext>
            </a:extLst>
          </p:cNvPr>
          <p:cNvGrpSpPr/>
          <p:nvPr/>
        </p:nvGrpSpPr>
        <p:grpSpPr>
          <a:xfrm>
            <a:off x="4376057" y="1775936"/>
            <a:ext cx="3781425" cy="1477328"/>
            <a:chOff x="838200" y="1775936"/>
            <a:chExt cx="3781425" cy="1477328"/>
          </a:xfrm>
        </p:grpSpPr>
        <p:sp>
          <p:nvSpPr>
            <p:cNvPr id="38" name="BlokTextu 37">
              <a:extLst>
                <a:ext uri="{FF2B5EF4-FFF2-40B4-BE49-F238E27FC236}">
                  <a16:creationId xmlns:a16="http://schemas.microsoft.com/office/drawing/2014/main" id="{085ABFF0-3B76-EBAB-478C-87135F95163C}"/>
                </a:ext>
              </a:extLst>
            </p:cNvPr>
            <p:cNvSpPr txBox="1"/>
            <p:nvPr/>
          </p:nvSpPr>
          <p:spPr>
            <a:xfrm>
              <a:off x="838200" y="1775936"/>
              <a:ext cx="24955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90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02.</a:t>
              </a:r>
            </a:p>
          </p:txBody>
        </p:sp>
        <p:sp>
          <p:nvSpPr>
            <p:cNvPr id="39" name="BlokTextu 38">
              <a:extLst>
                <a:ext uri="{FF2B5EF4-FFF2-40B4-BE49-F238E27FC236}">
                  <a16:creationId xmlns:a16="http://schemas.microsoft.com/office/drawing/2014/main" id="{88F24C2B-E38D-FD89-7573-6D68FB7C2052}"/>
                </a:ext>
              </a:extLst>
            </p:cNvPr>
            <p:cNvSpPr txBox="1"/>
            <p:nvPr/>
          </p:nvSpPr>
          <p:spPr>
            <a:xfrm>
              <a:off x="1571625" y="2438400"/>
              <a:ext cx="304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000" b="1" dirty="0">
                  <a:solidFill>
                    <a:schemeClr val="accent5">
                      <a:lumMod val="75000"/>
                    </a:schemeClr>
                  </a:solidFill>
                  <a:latin typeface="Corbel Light" panose="020B0303020204020204" pitchFamily="34" charset="0"/>
                </a:rPr>
                <a:t>Vzdelávací výstup</a:t>
              </a:r>
            </a:p>
          </p:txBody>
        </p:sp>
      </p:grpSp>
      <p:sp>
        <p:nvSpPr>
          <p:cNvPr id="41" name="BlokTextu 40">
            <a:extLst>
              <a:ext uri="{FF2B5EF4-FFF2-40B4-BE49-F238E27FC236}">
                <a16:creationId xmlns:a16="http://schemas.microsoft.com/office/drawing/2014/main" id="{9C177BFB-9F97-A5FD-1584-88142F7E2485}"/>
              </a:ext>
            </a:extLst>
          </p:cNvPr>
          <p:cNvSpPr txBox="1"/>
          <p:nvPr/>
        </p:nvSpPr>
        <p:spPr>
          <a:xfrm>
            <a:off x="4376057" y="3059668"/>
            <a:ext cx="4056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latin typeface="Corbel Light" panose="020B0303020204020204" pitchFamily="34" charset="0"/>
              </a:rPr>
              <a:t>Aplikácia aktivizujúcich metód na hodinách IKT.</a:t>
            </a:r>
          </a:p>
        </p:txBody>
      </p: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F52EB436-DC6D-FC14-ECC5-313C8A2970B6}"/>
              </a:ext>
            </a:extLst>
          </p:cNvPr>
          <p:cNvGrpSpPr/>
          <p:nvPr/>
        </p:nvGrpSpPr>
        <p:grpSpPr>
          <a:xfrm>
            <a:off x="8094887" y="1781129"/>
            <a:ext cx="3781425" cy="1477328"/>
            <a:chOff x="838200" y="1775936"/>
            <a:chExt cx="3781425" cy="1477328"/>
          </a:xfrm>
        </p:grpSpPr>
        <p:sp>
          <p:nvSpPr>
            <p:cNvPr id="43" name="BlokTextu 42">
              <a:extLst>
                <a:ext uri="{FF2B5EF4-FFF2-40B4-BE49-F238E27FC236}">
                  <a16:creationId xmlns:a16="http://schemas.microsoft.com/office/drawing/2014/main" id="{E6D76483-FACF-4670-75A0-0D01C16D21F8}"/>
                </a:ext>
              </a:extLst>
            </p:cNvPr>
            <p:cNvSpPr txBox="1"/>
            <p:nvPr/>
          </p:nvSpPr>
          <p:spPr>
            <a:xfrm>
              <a:off x="838200" y="1775936"/>
              <a:ext cx="24955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9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03.</a:t>
              </a:r>
            </a:p>
          </p:txBody>
        </p:sp>
        <p:sp>
          <p:nvSpPr>
            <p:cNvPr id="44" name="BlokTextu 43">
              <a:extLst>
                <a:ext uri="{FF2B5EF4-FFF2-40B4-BE49-F238E27FC236}">
                  <a16:creationId xmlns:a16="http://schemas.microsoft.com/office/drawing/2014/main" id="{08392F5E-30EF-ADD3-BAFB-49AC972DC0FA}"/>
                </a:ext>
              </a:extLst>
            </p:cNvPr>
            <p:cNvSpPr txBox="1"/>
            <p:nvPr/>
          </p:nvSpPr>
          <p:spPr>
            <a:xfrm>
              <a:off x="1571625" y="2438400"/>
              <a:ext cx="304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000" b="1" dirty="0">
                  <a:solidFill>
                    <a:schemeClr val="accent2">
                      <a:lumMod val="75000"/>
                    </a:schemeClr>
                  </a:solidFill>
                  <a:latin typeface="Corbel Light" panose="020B0303020204020204" pitchFamily="34" charset="0"/>
                </a:rPr>
                <a:t>Vzdelávací výstup</a:t>
              </a:r>
            </a:p>
          </p:txBody>
        </p:sp>
      </p:grpSp>
      <p:sp>
        <p:nvSpPr>
          <p:cNvPr id="53" name="BlokTextu 52">
            <a:extLst>
              <a:ext uri="{FF2B5EF4-FFF2-40B4-BE49-F238E27FC236}">
                <a16:creationId xmlns:a16="http://schemas.microsoft.com/office/drawing/2014/main" id="{016A5A9D-1C2E-327F-3BF4-F8569B0F714D}"/>
              </a:ext>
            </a:extLst>
          </p:cNvPr>
          <p:cNvSpPr txBox="1"/>
          <p:nvPr/>
        </p:nvSpPr>
        <p:spPr>
          <a:xfrm>
            <a:off x="8157482" y="3068598"/>
            <a:ext cx="3179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Corbel Light" panose="020B0303020204020204" pitchFamily="34" charset="0"/>
              </a:rPr>
              <a:t>IKT zručnosti potrebné pre prax.</a:t>
            </a:r>
          </a:p>
        </p:txBody>
      </p:sp>
      <p:pic>
        <p:nvPicPr>
          <p:cNvPr id="54" name="Picture 2" descr="Bakaláři OnLine – Aplikácie v službe Google Play">
            <a:extLst>
              <a:ext uri="{FF2B5EF4-FFF2-40B4-BE49-F238E27FC236}">
                <a16:creationId xmlns:a16="http://schemas.microsoft.com/office/drawing/2014/main" id="{426F984C-1379-2673-92AC-78B1FE53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8" y="396572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Padlet | GW Teach | Columbian College of Arts &amp; Sciences | Graduate School  of Education &amp; Human Development | The George Washington University">
            <a:extLst>
              <a:ext uri="{FF2B5EF4-FFF2-40B4-BE49-F238E27FC236}">
                <a16:creationId xmlns:a16="http://schemas.microsoft.com/office/drawing/2014/main" id="{26C3C6DE-B611-DE45-848F-02A78285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5" y="3956625"/>
            <a:ext cx="536913" cy="5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Google Classroom Logo, symbol, meaning, history, PNG, brand">
            <a:extLst>
              <a:ext uri="{FF2B5EF4-FFF2-40B4-BE49-F238E27FC236}">
                <a16:creationId xmlns:a16="http://schemas.microsoft.com/office/drawing/2014/main" id="{75833F5B-6CE5-1EE9-4EC4-416019AF5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604" b="30926"/>
          <a:stretch/>
        </p:blipFill>
        <p:spPr bwMode="auto">
          <a:xfrm>
            <a:off x="1434242" y="3965726"/>
            <a:ext cx="581637" cy="5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Moodle png images | PNGWing">
            <a:extLst>
              <a:ext uri="{FF2B5EF4-FFF2-40B4-BE49-F238E27FC236}">
                <a16:creationId xmlns:a16="http://schemas.microsoft.com/office/drawing/2014/main" id="{B8909FBB-0BCE-B2B8-DB56-0CDE280B7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42" t="19135" r="25942" b="22840"/>
          <a:stretch/>
        </p:blipFill>
        <p:spPr bwMode="auto">
          <a:xfrm>
            <a:off x="2045368" y="3953621"/>
            <a:ext cx="725816" cy="5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Defining roles concept icon. Teamwork idea thin line illustration. Job  duties. Vector isolated outline drawing 3854832 Vector Art at Vecteezy">
            <a:extLst>
              <a:ext uri="{FF2B5EF4-FFF2-40B4-BE49-F238E27FC236}">
                <a16:creationId xmlns:a16="http://schemas.microsoft.com/office/drawing/2014/main" id="{2F15CAF2-E5BD-203F-1E38-0C9DEF04F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10741" r="22592" b="27592"/>
          <a:stretch/>
        </p:blipFill>
        <p:spPr bwMode="auto">
          <a:xfrm>
            <a:off x="4376057" y="3989844"/>
            <a:ext cx="452833" cy="50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Mentimeter Alternatives - Mentimeter">
            <a:extLst>
              <a:ext uri="{FF2B5EF4-FFF2-40B4-BE49-F238E27FC236}">
                <a16:creationId xmlns:a16="http://schemas.microsoft.com/office/drawing/2014/main" id="{EE55CFCA-880B-598F-148A-20C35521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16" y="4016391"/>
            <a:ext cx="431800" cy="4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Zástupný objekt pre pätu 59">
            <a:extLst>
              <a:ext uri="{FF2B5EF4-FFF2-40B4-BE49-F238E27FC236}">
                <a16:creationId xmlns:a16="http://schemas.microsoft.com/office/drawing/2014/main" id="{1E3B5719-E859-6758-177A-1748B493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6356350"/>
            <a:ext cx="4114800" cy="365125"/>
          </a:xfrm>
        </p:spPr>
        <p:txBody>
          <a:bodyPr/>
          <a:lstStyle/>
          <a:p>
            <a:pPr algn="l"/>
            <a:r>
              <a:rPr lang="sk-SK" dirty="0"/>
              <a:t>Mgr. Tomáš Kasanický</a:t>
            </a:r>
          </a:p>
        </p:txBody>
      </p:sp>
      <p:sp>
        <p:nvSpPr>
          <p:cNvPr id="61" name="Zástupný objekt pre číslo snímky 60">
            <a:extLst>
              <a:ext uri="{FF2B5EF4-FFF2-40B4-BE49-F238E27FC236}">
                <a16:creationId xmlns:a16="http://schemas.microsoft.com/office/drawing/2014/main" id="{3A5560E3-6F06-DB4A-C58E-FE6D0DD3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170730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13F6D-ED6C-AA87-284F-57F1A1CB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8" y="365125"/>
            <a:ext cx="10515600" cy="1325563"/>
          </a:xfrm>
        </p:spPr>
        <p:txBody>
          <a:bodyPr/>
          <a:lstStyle/>
          <a:p>
            <a:r>
              <a:rPr lang="sk-SK" dirty="0">
                <a:solidFill>
                  <a:srgbClr val="20854D"/>
                </a:solidFill>
              </a:rPr>
              <a:t>Vzdelávací program a úlohy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BD9E79F-79BD-C324-1DC9-409522EE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6356350"/>
            <a:ext cx="4114800" cy="365125"/>
          </a:xfrm>
        </p:spPr>
        <p:txBody>
          <a:bodyPr/>
          <a:lstStyle/>
          <a:p>
            <a:pPr algn="l"/>
            <a:r>
              <a:rPr lang="sk-SK" dirty="0"/>
              <a:t>Mgr. Tomáš Kasanický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FDEA6E7-471D-89AC-B972-FA9C4283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3</a:t>
            </a:fld>
            <a:endParaRPr lang="sk-SK"/>
          </a:p>
        </p:txBody>
      </p:sp>
      <p:sp>
        <p:nvSpPr>
          <p:cNvPr id="27" name="Voľný tvar: obrazec 26">
            <a:extLst>
              <a:ext uri="{FF2B5EF4-FFF2-40B4-BE49-F238E27FC236}">
                <a16:creationId xmlns:a16="http://schemas.microsoft.com/office/drawing/2014/main" id="{5F34B060-96D9-5F28-D546-DA05C883830F}"/>
              </a:ext>
            </a:extLst>
          </p:cNvPr>
          <p:cNvSpPr/>
          <p:nvPr/>
        </p:nvSpPr>
        <p:spPr>
          <a:xfrm>
            <a:off x="344644" y="1852136"/>
            <a:ext cx="767240" cy="1291874"/>
          </a:xfrm>
          <a:custGeom>
            <a:avLst/>
            <a:gdLst>
              <a:gd name="connsiteX0" fmla="*/ 383620 w 767240"/>
              <a:gd name="connsiteY0" fmla="*/ 0 h 1291874"/>
              <a:gd name="connsiteX1" fmla="*/ 759446 w 767240"/>
              <a:gd name="connsiteY1" fmla="*/ 306307 h 1291874"/>
              <a:gd name="connsiteX2" fmla="*/ 764504 w 767240"/>
              <a:gd name="connsiteY2" fmla="*/ 356474 h 1291874"/>
              <a:gd name="connsiteX3" fmla="*/ 766923 w 767240"/>
              <a:gd name="connsiteY3" fmla="*/ 356474 h 1291874"/>
              <a:gd name="connsiteX4" fmla="*/ 766923 w 767240"/>
              <a:gd name="connsiteY4" fmla="*/ 380475 h 1291874"/>
              <a:gd name="connsiteX5" fmla="*/ 767240 w 767240"/>
              <a:gd name="connsiteY5" fmla="*/ 383620 h 1291874"/>
              <a:gd name="connsiteX6" fmla="*/ 766923 w 767240"/>
              <a:gd name="connsiteY6" fmla="*/ 386765 h 1291874"/>
              <a:gd name="connsiteX7" fmla="*/ 766923 w 767240"/>
              <a:gd name="connsiteY7" fmla="*/ 732711 h 1291874"/>
              <a:gd name="connsiteX8" fmla="*/ 766606 w 767240"/>
              <a:gd name="connsiteY8" fmla="*/ 732711 h 1291874"/>
              <a:gd name="connsiteX9" fmla="*/ 766606 w 767240"/>
              <a:gd name="connsiteY9" fmla="*/ 1291874 h 1291874"/>
              <a:gd name="connsiteX10" fmla="*/ 185146 w 767240"/>
              <a:gd name="connsiteY10" fmla="*/ 710414 h 1291874"/>
              <a:gd name="connsiteX11" fmla="*/ 56827 w 767240"/>
              <a:gd name="connsiteY11" fmla="*/ 582095 h 1291874"/>
              <a:gd name="connsiteX12" fmla="*/ 51279 w 767240"/>
              <a:gd name="connsiteY12" fmla="*/ 571874 h 1291874"/>
              <a:gd name="connsiteX13" fmla="*/ 51278 w 767240"/>
              <a:gd name="connsiteY13" fmla="*/ 571874 h 1291874"/>
              <a:gd name="connsiteX14" fmla="*/ 30147 w 767240"/>
              <a:gd name="connsiteY14" fmla="*/ 532942 h 1291874"/>
              <a:gd name="connsiteX15" fmla="*/ 0 w 767240"/>
              <a:gd name="connsiteY15" fmla="*/ 383620 h 1291874"/>
              <a:gd name="connsiteX16" fmla="*/ 383620 w 767240"/>
              <a:gd name="connsiteY16" fmla="*/ 0 h 12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7240" h="1291874">
                <a:moveTo>
                  <a:pt x="383620" y="0"/>
                </a:moveTo>
                <a:cubicBezTo>
                  <a:pt x="569004" y="0"/>
                  <a:pt x="723675" y="131498"/>
                  <a:pt x="759446" y="306307"/>
                </a:cubicBezTo>
                <a:lnTo>
                  <a:pt x="764504" y="356474"/>
                </a:lnTo>
                <a:lnTo>
                  <a:pt x="766923" y="356474"/>
                </a:lnTo>
                <a:lnTo>
                  <a:pt x="766923" y="380475"/>
                </a:lnTo>
                <a:lnTo>
                  <a:pt x="767240" y="383620"/>
                </a:lnTo>
                <a:lnTo>
                  <a:pt x="766923" y="386765"/>
                </a:lnTo>
                <a:lnTo>
                  <a:pt x="766923" y="732711"/>
                </a:lnTo>
                <a:lnTo>
                  <a:pt x="766606" y="732711"/>
                </a:lnTo>
                <a:lnTo>
                  <a:pt x="766606" y="1291874"/>
                </a:lnTo>
                <a:lnTo>
                  <a:pt x="185146" y="710414"/>
                </a:lnTo>
                <a:lnTo>
                  <a:pt x="56827" y="582095"/>
                </a:lnTo>
                <a:lnTo>
                  <a:pt x="51279" y="571874"/>
                </a:lnTo>
                <a:lnTo>
                  <a:pt x="51278" y="571874"/>
                </a:lnTo>
                <a:lnTo>
                  <a:pt x="30147" y="532942"/>
                </a:lnTo>
                <a:cubicBezTo>
                  <a:pt x="10735" y="487046"/>
                  <a:pt x="0" y="436587"/>
                  <a:pt x="0" y="383620"/>
                </a:cubicBezTo>
                <a:cubicBezTo>
                  <a:pt x="0" y="171753"/>
                  <a:pt x="171753" y="0"/>
                  <a:pt x="38362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k-SK">
              <a:solidFill>
                <a:srgbClr val="A9D18E"/>
              </a:solidFill>
            </a:endParaRPr>
          </a:p>
        </p:txBody>
      </p:sp>
      <p:sp>
        <p:nvSpPr>
          <p:cNvPr id="23" name="Voľný tvar: obrazec 22">
            <a:extLst>
              <a:ext uri="{FF2B5EF4-FFF2-40B4-BE49-F238E27FC236}">
                <a16:creationId xmlns:a16="http://schemas.microsoft.com/office/drawing/2014/main" id="{E229D864-4D1A-D46B-84F1-514AB808910F}"/>
              </a:ext>
            </a:extLst>
          </p:cNvPr>
          <p:cNvSpPr/>
          <p:nvPr/>
        </p:nvSpPr>
        <p:spPr>
          <a:xfrm>
            <a:off x="605563" y="2590697"/>
            <a:ext cx="10221" cy="10221"/>
          </a:xfrm>
          <a:custGeom>
            <a:avLst/>
            <a:gdLst>
              <a:gd name="connsiteX0" fmla="*/ 0 w 10221"/>
              <a:gd name="connsiteY0" fmla="*/ 0 h 10221"/>
              <a:gd name="connsiteX1" fmla="*/ 4673 w 10221"/>
              <a:gd name="connsiteY1" fmla="*/ 0 h 10221"/>
              <a:gd name="connsiteX2" fmla="*/ 10221 w 10221"/>
              <a:gd name="connsiteY2" fmla="*/ 10221 h 10221"/>
              <a:gd name="connsiteX3" fmla="*/ 0 w 10221"/>
              <a:gd name="connsiteY3" fmla="*/ 0 h 1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1" h="10221">
                <a:moveTo>
                  <a:pt x="0" y="0"/>
                </a:moveTo>
                <a:lnTo>
                  <a:pt x="4673" y="0"/>
                </a:lnTo>
                <a:lnTo>
                  <a:pt x="10221" y="1022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k-SK"/>
          </a:p>
        </p:txBody>
      </p:sp>
      <p:sp>
        <p:nvSpPr>
          <p:cNvPr id="30" name="Voľný tvar: obrazec 29">
            <a:extLst>
              <a:ext uri="{FF2B5EF4-FFF2-40B4-BE49-F238E27FC236}">
                <a16:creationId xmlns:a16="http://schemas.microsoft.com/office/drawing/2014/main" id="{1FC98E46-00F9-76B2-13B4-CB2F0CA39E04}"/>
              </a:ext>
            </a:extLst>
          </p:cNvPr>
          <p:cNvSpPr/>
          <p:nvPr/>
        </p:nvSpPr>
        <p:spPr>
          <a:xfrm>
            <a:off x="344644" y="3024760"/>
            <a:ext cx="767240" cy="1291874"/>
          </a:xfrm>
          <a:custGeom>
            <a:avLst/>
            <a:gdLst>
              <a:gd name="connsiteX0" fmla="*/ 383620 w 767240"/>
              <a:gd name="connsiteY0" fmla="*/ 0 h 1291874"/>
              <a:gd name="connsiteX1" fmla="*/ 759446 w 767240"/>
              <a:gd name="connsiteY1" fmla="*/ 306307 h 1291874"/>
              <a:gd name="connsiteX2" fmla="*/ 764504 w 767240"/>
              <a:gd name="connsiteY2" fmla="*/ 356474 h 1291874"/>
              <a:gd name="connsiteX3" fmla="*/ 766923 w 767240"/>
              <a:gd name="connsiteY3" fmla="*/ 356474 h 1291874"/>
              <a:gd name="connsiteX4" fmla="*/ 766923 w 767240"/>
              <a:gd name="connsiteY4" fmla="*/ 380475 h 1291874"/>
              <a:gd name="connsiteX5" fmla="*/ 767240 w 767240"/>
              <a:gd name="connsiteY5" fmla="*/ 383620 h 1291874"/>
              <a:gd name="connsiteX6" fmla="*/ 766923 w 767240"/>
              <a:gd name="connsiteY6" fmla="*/ 386765 h 1291874"/>
              <a:gd name="connsiteX7" fmla="*/ 766923 w 767240"/>
              <a:gd name="connsiteY7" fmla="*/ 732711 h 1291874"/>
              <a:gd name="connsiteX8" fmla="*/ 766606 w 767240"/>
              <a:gd name="connsiteY8" fmla="*/ 732711 h 1291874"/>
              <a:gd name="connsiteX9" fmla="*/ 766606 w 767240"/>
              <a:gd name="connsiteY9" fmla="*/ 1291874 h 1291874"/>
              <a:gd name="connsiteX10" fmla="*/ 185146 w 767240"/>
              <a:gd name="connsiteY10" fmla="*/ 710414 h 1291874"/>
              <a:gd name="connsiteX11" fmla="*/ 56827 w 767240"/>
              <a:gd name="connsiteY11" fmla="*/ 582095 h 1291874"/>
              <a:gd name="connsiteX12" fmla="*/ 51279 w 767240"/>
              <a:gd name="connsiteY12" fmla="*/ 571874 h 1291874"/>
              <a:gd name="connsiteX13" fmla="*/ 51278 w 767240"/>
              <a:gd name="connsiteY13" fmla="*/ 571874 h 1291874"/>
              <a:gd name="connsiteX14" fmla="*/ 30147 w 767240"/>
              <a:gd name="connsiteY14" fmla="*/ 532942 h 1291874"/>
              <a:gd name="connsiteX15" fmla="*/ 0 w 767240"/>
              <a:gd name="connsiteY15" fmla="*/ 383620 h 1291874"/>
              <a:gd name="connsiteX16" fmla="*/ 383620 w 767240"/>
              <a:gd name="connsiteY16" fmla="*/ 0 h 12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7240" h="1291874">
                <a:moveTo>
                  <a:pt x="383620" y="0"/>
                </a:moveTo>
                <a:cubicBezTo>
                  <a:pt x="569004" y="0"/>
                  <a:pt x="723675" y="131498"/>
                  <a:pt x="759446" y="306307"/>
                </a:cubicBezTo>
                <a:lnTo>
                  <a:pt x="764504" y="356474"/>
                </a:lnTo>
                <a:lnTo>
                  <a:pt x="766923" y="356474"/>
                </a:lnTo>
                <a:lnTo>
                  <a:pt x="766923" y="380475"/>
                </a:lnTo>
                <a:lnTo>
                  <a:pt x="767240" y="383620"/>
                </a:lnTo>
                <a:lnTo>
                  <a:pt x="766923" y="386765"/>
                </a:lnTo>
                <a:lnTo>
                  <a:pt x="766923" y="732711"/>
                </a:lnTo>
                <a:lnTo>
                  <a:pt x="766606" y="732711"/>
                </a:lnTo>
                <a:lnTo>
                  <a:pt x="766606" y="1291874"/>
                </a:lnTo>
                <a:lnTo>
                  <a:pt x="185146" y="710414"/>
                </a:lnTo>
                <a:lnTo>
                  <a:pt x="56827" y="582095"/>
                </a:lnTo>
                <a:lnTo>
                  <a:pt x="51279" y="571874"/>
                </a:lnTo>
                <a:lnTo>
                  <a:pt x="51278" y="571874"/>
                </a:lnTo>
                <a:lnTo>
                  <a:pt x="30147" y="532942"/>
                </a:lnTo>
                <a:cubicBezTo>
                  <a:pt x="10735" y="487046"/>
                  <a:pt x="0" y="436587"/>
                  <a:pt x="0" y="383620"/>
                </a:cubicBezTo>
                <a:cubicBezTo>
                  <a:pt x="0" y="171753"/>
                  <a:pt x="171753" y="0"/>
                  <a:pt x="3836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k-SK">
              <a:solidFill>
                <a:srgbClr val="A9D18E"/>
              </a:solidFill>
            </a:endParaRPr>
          </a:p>
        </p:txBody>
      </p:sp>
      <p:sp>
        <p:nvSpPr>
          <p:cNvPr id="33" name="Voľný tvar: obrazec 32">
            <a:extLst>
              <a:ext uri="{FF2B5EF4-FFF2-40B4-BE49-F238E27FC236}">
                <a16:creationId xmlns:a16="http://schemas.microsoft.com/office/drawing/2014/main" id="{3CBDCFE5-ACFF-538A-7D22-C22F7305A8D7}"/>
              </a:ext>
            </a:extLst>
          </p:cNvPr>
          <p:cNvSpPr/>
          <p:nvPr/>
        </p:nvSpPr>
        <p:spPr>
          <a:xfrm>
            <a:off x="344644" y="4197384"/>
            <a:ext cx="767240" cy="1291874"/>
          </a:xfrm>
          <a:custGeom>
            <a:avLst/>
            <a:gdLst>
              <a:gd name="connsiteX0" fmla="*/ 383620 w 767240"/>
              <a:gd name="connsiteY0" fmla="*/ 0 h 1291874"/>
              <a:gd name="connsiteX1" fmla="*/ 759446 w 767240"/>
              <a:gd name="connsiteY1" fmla="*/ 306307 h 1291874"/>
              <a:gd name="connsiteX2" fmla="*/ 764504 w 767240"/>
              <a:gd name="connsiteY2" fmla="*/ 356474 h 1291874"/>
              <a:gd name="connsiteX3" fmla="*/ 766923 w 767240"/>
              <a:gd name="connsiteY3" fmla="*/ 356474 h 1291874"/>
              <a:gd name="connsiteX4" fmla="*/ 766923 w 767240"/>
              <a:gd name="connsiteY4" fmla="*/ 380475 h 1291874"/>
              <a:gd name="connsiteX5" fmla="*/ 767240 w 767240"/>
              <a:gd name="connsiteY5" fmla="*/ 383620 h 1291874"/>
              <a:gd name="connsiteX6" fmla="*/ 766923 w 767240"/>
              <a:gd name="connsiteY6" fmla="*/ 386765 h 1291874"/>
              <a:gd name="connsiteX7" fmla="*/ 766923 w 767240"/>
              <a:gd name="connsiteY7" fmla="*/ 732711 h 1291874"/>
              <a:gd name="connsiteX8" fmla="*/ 766606 w 767240"/>
              <a:gd name="connsiteY8" fmla="*/ 732711 h 1291874"/>
              <a:gd name="connsiteX9" fmla="*/ 766606 w 767240"/>
              <a:gd name="connsiteY9" fmla="*/ 1291874 h 1291874"/>
              <a:gd name="connsiteX10" fmla="*/ 185146 w 767240"/>
              <a:gd name="connsiteY10" fmla="*/ 710414 h 1291874"/>
              <a:gd name="connsiteX11" fmla="*/ 56827 w 767240"/>
              <a:gd name="connsiteY11" fmla="*/ 582095 h 1291874"/>
              <a:gd name="connsiteX12" fmla="*/ 51279 w 767240"/>
              <a:gd name="connsiteY12" fmla="*/ 571874 h 1291874"/>
              <a:gd name="connsiteX13" fmla="*/ 51278 w 767240"/>
              <a:gd name="connsiteY13" fmla="*/ 571874 h 1291874"/>
              <a:gd name="connsiteX14" fmla="*/ 30147 w 767240"/>
              <a:gd name="connsiteY14" fmla="*/ 532942 h 1291874"/>
              <a:gd name="connsiteX15" fmla="*/ 0 w 767240"/>
              <a:gd name="connsiteY15" fmla="*/ 383620 h 1291874"/>
              <a:gd name="connsiteX16" fmla="*/ 383620 w 767240"/>
              <a:gd name="connsiteY16" fmla="*/ 0 h 12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7240" h="1291874">
                <a:moveTo>
                  <a:pt x="383620" y="0"/>
                </a:moveTo>
                <a:cubicBezTo>
                  <a:pt x="569004" y="0"/>
                  <a:pt x="723675" y="131498"/>
                  <a:pt x="759446" y="306307"/>
                </a:cubicBezTo>
                <a:lnTo>
                  <a:pt x="764504" y="356474"/>
                </a:lnTo>
                <a:lnTo>
                  <a:pt x="766923" y="356474"/>
                </a:lnTo>
                <a:lnTo>
                  <a:pt x="766923" y="380475"/>
                </a:lnTo>
                <a:lnTo>
                  <a:pt x="767240" y="383620"/>
                </a:lnTo>
                <a:lnTo>
                  <a:pt x="766923" y="386765"/>
                </a:lnTo>
                <a:lnTo>
                  <a:pt x="766923" y="732711"/>
                </a:lnTo>
                <a:lnTo>
                  <a:pt x="766606" y="732711"/>
                </a:lnTo>
                <a:lnTo>
                  <a:pt x="766606" y="1291874"/>
                </a:lnTo>
                <a:lnTo>
                  <a:pt x="185146" y="710414"/>
                </a:lnTo>
                <a:lnTo>
                  <a:pt x="56827" y="582095"/>
                </a:lnTo>
                <a:lnTo>
                  <a:pt x="51279" y="571874"/>
                </a:lnTo>
                <a:lnTo>
                  <a:pt x="51278" y="571874"/>
                </a:lnTo>
                <a:lnTo>
                  <a:pt x="30147" y="532942"/>
                </a:lnTo>
                <a:cubicBezTo>
                  <a:pt x="10735" y="487046"/>
                  <a:pt x="0" y="436587"/>
                  <a:pt x="0" y="383620"/>
                </a:cubicBezTo>
                <a:cubicBezTo>
                  <a:pt x="0" y="171753"/>
                  <a:pt x="171753" y="0"/>
                  <a:pt x="3836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k-SK">
              <a:solidFill>
                <a:srgbClr val="A9D18E"/>
              </a:solidFill>
            </a:endParaRPr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1C21FEB8-713E-F89F-1573-DCD96D9F8E46}"/>
              </a:ext>
            </a:extLst>
          </p:cNvPr>
          <p:cNvGrpSpPr/>
          <p:nvPr/>
        </p:nvGrpSpPr>
        <p:grpSpPr>
          <a:xfrm>
            <a:off x="1164546" y="2308680"/>
            <a:ext cx="8600846" cy="835330"/>
            <a:chOff x="1164546" y="2308680"/>
            <a:chExt cx="8600846" cy="835330"/>
          </a:xfrm>
        </p:grpSpPr>
        <p:sp>
          <p:nvSpPr>
            <p:cNvPr id="29" name="BlokTextu 28">
              <a:extLst>
                <a:ext uri="{FF2B5EF4-FFF2-40B4-BE49-F238E27FC236}">
                  <a16:creationId xmlns:a16="http://schemas.microsoft.com/office/drawing/2014/main" id="{64AD6DA7-40E7-0D92-E79D-1C01981A6C82}"/>
                </a:ext>
              </a:extLst>
            </p:cNvPr>
            <p:cNvSpPr txBox="1"/>
            <p:nvPr/>
          </p:nvSpPr>
          <p:spPr>
            <a:xfrm>
              <a:off x="1919288" y="2308680"/>
              <a:ext cx="7846104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sk-SK" sz="2400" dirty="0">
                  <a:latin typeface="Corbel Light" panose="020B0303020204020204" pitchFamily="34" charset="0"/>
                </a:rPr>
                <a:t>Porovnanie tematických plánov predmetu IKT a obsahu vzdelávania informatiky v jednotlivých predmetoch SPŠ </a:t>
              </a:r>
              <a:r>
                <a:rPr lang="sk-SK" sz="2400" dirty="0" err="1">
                  <a:latin typeface="Corbel Light" panose="020B0303020204020204" pitchFamily="34" charset="0"/>
                </a:rPr>
                <a:t>Prosek</a:t>
              </a:r>
              <a:r>
                <a:rPr lang="sk-SK" sz="2400" dirty="0">
                  <a:latin typeface="Corbel Light" panose="020B0303020204020204" pitchFamily="34" charset="0"/>
                </a:rPr>
                <a:t>.</a:t>
              </a:r>
            </a:p>
          </p:txBody>
        </p:sp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35B3D0D4-E5F0-3D26-C4AF-295D174BABB5}"/>
                </a:ext>
              </a:extLst>
            </p:cNvPr>
            <p:cNvGrpSpPr/>
            <p:nvPr/>
          </p:nvGrpSpPr>
          <p:grpSpPr>
            <a:xfrm>
              <a:off x="1164546" y="2312108"/>
              <a:ext cx="831600" cy="831902"/>
              <a:chOff x="3124200" y="1656150"/>
              <a:chExt cx="831600" cy="831902"/>
            </a:xfrm>
          </p:grpSpPr>
          <p:sp>
            <p:nvSpPr>
              <p:cNvPr id="38" name="Obdĺžnik 37">
                <a:extLst>
                  <a:ext uri="{FF2B5EF4-FFF2-40B4-BE49-F238E27FC236}">
                    <a16:creationId xmlns:a16="http://schemas.microsoft.com/office/drawing/2014/main" id="{61786503-56C0-E83E-3ED9-F75EA9237C02}"/>
                  </a:ext>
                </a:extLst>
              </p:cNvPr>
              <p:cNvSpPr/>
              <p:nvPr/>
            </p:nvSpPr>
            <p:spPr>
              <a:xfrm>
                <a:off x="3124200" y="1656452"/>
                <a:ext cx="831600" cy="831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9" name="Rovnoramenný trojuholník 38">
                <a:extLst>
                  <a:ext uri="{FF2B5EF4-FFF2-40B4-BE49-F238E27FC236}">
                    <a16:creationId xmlns:a16="http://schemas.microsoft.com/office/drawing/2014/main" id="{BD209660-B311-9753-ECDC-E36FA856C321}"/>
                  </a:ext>
                </a:extLst>
              </p:cNvPr>
              <p:cNvSpPr/>
              <p:nvPr/>
            </p:nvSpPr>
            <p:spPr>
              <a:xfrm>
                <a:off x="3124200" y="1656150"/>
                <a:ext cx="831600" cy="8316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sp>
        <p:nvSpPr>
          <p:cNvPr id="41" name="BlokTextu 40">
            <a:extLst>
              <a:ext uri="{FF2B5EF4-FFF2-40B4-BE49-F238E27FC236}">
                <a16:creationId xmlns:a16="http://schemas.microsoft.com/office/drawing/2014/main" id="{DCE83A92-5096-07DD-5FED-08597D886583}"/>
              </a:ext>
            </a:extLst>
          </p:cNvPr>
          <p:cNvSpPr txBox="1"/>
          <p:nvPr/>
        </p:nvSpPr>
        <p:spPr>
          <a:xfrm>
            <a:off x="394302" y="1898477"/>
            <a:ext cx="79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01.</a:t>
            </a: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CC288D3E-B126-F084-4C78-4A35BBCDC3A0}"/>
              </a:ext>
            </a:extLst>
          </p:cNvPr>
          <p:cNvSpPr txBox="1"/>
          <p:nvPr/>
        </p:nvSpPr>
        <p:spPr>
          <a:xfrm>
            <a:off x="384514" y="3105834"/>
            <a:ext cx="79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02.</a:t>
            </a:r>
          </a:p>
        </p:txBody>
      </p: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0ED90B7F-D3DA-59D6-D84A-CC47C4255063}"/>
              </a:ext>
            </a:extLst>
          </p:cNvPr>
          <p:cNvGrpSpPr/>
          <p:nvPr/>
        </p:nvGrpSpPr>
        <p:grpSpPr>
          <a:xfrm>
            <a:off x="1164546" y="3481289"/>
            <a:ext cx="8600846" cy="831902"/>
            <a:chOff x="2178080" y="3395698"/>
            <a:chExt cx="8600846" cy="831902"/>
          </a:xfrm>
        </p:grpSpPr>
        <p:sp>
          <p:nvSpPr>
            <p:cNvPr id="49" name="Obdĺžnik 48">
              <a:extLst>
                <a:ext uri="{FF2B5EF4-FFF2-40B4-BE49-F238E27FC236}">
                  <a16:creationId xmlns:a16="http://schemas.microsoft.com/office/drawing/2014/main" id="{3901FFC8-5F20-542F-50E3-3396C3AF72F9}"/>
                </a:ext>
              </a:extLst>
            </p:cNvPr>
            <p:cNvSpPr/>
            <p:nvPr/>
          </p:nvSpPr>
          <p:spPr>
            <a:xfrm>
              <a:off x="3009680" y="3395698"/>
              <a:ext cx="7769246" cy="831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Rozbor vyučovacích hodín a výmena skúseností.</a:t>
              </a:r>
            </a:p>
          </p:txBody>
        </p:sp>
        <p:grpSp>
          <p:nvGrpSpPr>
            <p:cNvPr id="46" name="Skupina 45">
              <a:extLst>
                <a:ext uri="{FF2B5EF4-FFF2-40B4-BE49-F238E27FC236}">
                  <a16:creationId xmlns:a16="http://schemas.microsoft.com/office/drawing/2014/main" id="{F1BEE01B-D86B-D79C-FFB4-52E5FEEA29FF}"/>
                </a:ext>
              </a:extLst>
            </p:cNvPr>
            <p:cNvGrpSpPr/>
            <p:nvPr/>
          </p:nvGrpSpPr>
          <p:grpSpPr>
            <a:xfrm>
              <a:off x="2178080" y="3395698"/>
              <a:ext cx="831600" cy="831902"/>
              <a:chOff x="3124200" y="1656150"/>
              <a:chExt cx="831600" cy="831902"/>
            </a:xfrm>
          </p:grpSpPr>
          <p:sp>
            <p:nvSpPr>
              <p:cNvPr id="47" name="Obdĺžnik 46">
                <a:extLst>
                  <a:ext uri="{FF2B5EF4-FFF2-40B4-BE49-F238E27FC236}">
                    <a16:creationId xmlns:a16="http://schemas.microsoft.com/office/drawing/2014/main" id="{999B8816-6DF1-CBCD-550C-8D8D18F93155}"/>
                  </a:ext>
                </a:extLst>
              </p:cNvPr>
              <p:cNvSpPr/>
              <p:nvPr/>
            </p:nvSpPr>
            <p:spPr>
              <a:xfrm>
                <a:off x="3124200" y="1656452"/>
                <a:ext cx="831600" cy="831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8" name="Rovnoramenný trojuholník 47">
                <a:extLst>
                  <a:ext uri="{FF2B5EF4-FFF2-40B4-BE49-F238E27FC236}">
                    <a16:creationId xmlns:a16="http://schemas.microsoft.com/office/drawing/2014/main" id="{DDA88806-6EF5-51B8-FB60-83C4824B2E00}"/>
                  </a:ext>
                </a:extLst>
              </p:cNvPr>
              <p:cNvSpPr/>
              <p:nvPr/>
            </p:nvSpPr>
            <p:spPr>
              <a:xfrm>
                <a:off x="3124200" y="1656150"/>
                <a:ext cx="831600" cy="831600"/>
              </a:xfrm>
              <a:prstGeom prst="triangle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720568BE-BB28-CE39-E7F9-A428D56C5335}"/>
              </a:ext>
            </a:extLst>
          </p:cNvPr>
          <p:cNvGrpSpPr/>
          <p:nvPr/>
        </p:nvGrpSpPr>
        <p:grpSpPr>
          <a:xfrm>
            <a:off x="1185022" y="4662225"/>
            <a:ext cx="8600846" cy="831902"/>
            <a:chOff x="2178080" y="3395698"/>
            <a:chExt cx="8600846" cy="831902"/>
          </a:xfrm>
        </p:grpSpPr>
        <p:sp>
          <p:nvSpPr>
            <p:cNvPr id="6" name="Obdĺžnik 5">
              <a:extLst>
                <a:ext uri="{FF2B5EF4-FFF2-40B4-BE49-F238E27FC236}">
                  <a16:creationId xmlns:a16="http://schemas.microsoft.com/office/drawing/2014/main" id="{893A2CF7-9508-DB82-D583-9CC4ECB3D3F6}"/>
                </a:ext>
              </a:extLst>
            </p:cNvPr>
            <p:cNvSpPr/>
            <p:nvPr/>
          </p:nvSpPr>
          <p:spPr>
            <a:xfrm>
              <a:off x="3009680" y="3395698"/>
              <a:ext cx="7769246" cy="83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k-SK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Pripravenosť absolventov na reálnu prax.</a:t>
              </a:r>
            </a:p>
          </p:txBody>
        </p: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E744039F-2D0F-0259-F53E-8D04F302C4BF}"/>
                </a:ext>
              </a:extLst>
            </p:cNvPr>
            <p:cNvGrpSpPr/>
            <p:nvPr/>
          </p:nvGrpSpPr>
          <p:grpSpPr>
            <a:xfrm>
              <a:off x="2178080" y="3395698"/>
              <a:ext cx="831600" cy="831902"/>
              <a:chOff x="3124200" y="1656150"/>
              <a:chExt cx="831600" cy="831902"/>
            </a:xfrm>
          </p:grpSpPr>
          <p:sp>
            <p:nvSpPr>
              <p:cNvPr id="8" name="Obdĺžnik 7">
                <a:extLst>
                  <a:ext uri="{FF2B5EF4-FFF2-40B4-BE49-F238E27FC236}">
                    <a16:creationId xmlns:a16="http://schemas.microsoft.com/office/drawing/2014/main" id="{063E48F4-AC69-728C-FABF-377193646358}"/>
                  </a:ext>
                </a:extLst>
              </p:cNvPr>
              <p:cNvSpPr/>
              <p:nvPr/>
            </p:nvSpPr>
            <p:spPr>
              <a:xfrm>
                <a:off x="3124200" y="1656452"/>
                <a:ext cx="831600" cy="8316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" name="Rovnoramenný trojuholník 8">
                <a:extLst>
                  <a:ext uri="{FF2B5EF4-FFF2-40B4-BE49-F238E27FC236}">
                    <a16:creationId xmlns:a16="http://schemas.microsoft.com/office/drawing/2014/main" id="{9C6FED08-504F-54F3-0C03-BFFA9E5E77BF}"/>
                  </a:ext>
                </a:extLst>
              </p:cNvPr>
              <p:cNvSpPr/>
              <p:nvPr/>
            </p:nvSpPr>
            <p:spPr>
              <a:xfrm>
                <a:off x="3124200" y="1656150"/>
                <a:ext cx="831600" cy="831600"/>
              </a:xfrm>
              <a:prstGeom prst="triangle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sp>
        <p:nvSpPr>
          <p:cNvPr id="10" name="BlokTextu 9">
            <a:extLst>
              <a:ext uri="{FF2B5EF4-FFF2-40B4-BE49-F238E27FC236}">
                <a16:creationId xmlns:a16="http://schemas.microsoft.com/office/drawing/2014/main" id="{57FF1DA5-E545-A033-D656-5E6DFF293A45}"/>
              </a:ext>
            </a:extLst>
          </p:cNvPr>
          <p:cNvSpPr txBox="1"/>
          <p:nvPr/>
        </p:nvSpPr>
        <p:spPr>
          <a:xfrm>
            <a:off x="394266" y="4291222"/>
            <a:ext cx="79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26478247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1E4E98E-23A5-634C-A113-905BACEA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6356350"/>
            <a:ext cx="4114800" cy="365125"/>
          </a:xfrm>
        </p:spPr>
        <p:txBody>
          <a:bodyPr/>
          <a:lstStyle/>
          <a:p>
            <a:r>
              <a:rPr lang="sk-SK"/>
              <a:t>Mgr. Tomáš Kasanický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66C69AF-3A7B-6316-CA58-D1B62A79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4</a:t>
            </a:fld>
            <a:endParaRPr lang="sk-S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9F15CB-4C75-398D-6B57-13EB566A7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9A92CBE-A17E-E3F2-12B0-300A0709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SPŠ NA PROSEKU</a:t>
            </a:r>
          </a:p>
        </p:txBody>
      </p:sp>
    </p:spTree>
    <p:extLst>
      <p:ext uri="{BB962C8B-B14F-4D97-AF65-F5344CB8AC3E}">
        <p14:creationId xmlns:p14="http://schemas.microsoft.com/office/powerpoint/2010/main" val="11601700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AC3F0-D597-B06B-64EA-A050D74D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5125"/>
            <a:ext cx="10515600" cy="1325563"/>
          </a:xfrm>
        </p:spPr>
        <p:txBody>
          <a:bodyPr/>
          <a:lstStyle/>
          <a:p>
            <a:r>
              <a:rPr lang="sk-SK" dirty="0">
                <a:solidFill>
                  <a:srgbClr val="20854D"/>
                </a:solidFill>
              </a:rPr>
              <a:t>SPŠ NA PROSEKU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7823A9-DED0-2B19-0CFB-D3D5DB9CA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690688"/>
            <a:ext cx="10515600" cy="4351338"/>
          </a:xfrm>
        </p:spPr>
        <p:txBody>
          <a:bodyPr/>
          <a:lstStyle/>
          <a:p>
            <a:pPr marL="358775" indent="-358775">
              <a:buClr>
                <a:srgbClr val="20854D"/>
              </a:buClr>
              <a:buFont typeface="Webdings" panose="05030102010509060703" pitchFamily="18" charset="2"/>
              <a:buChar char=""/>
            </a:pPr>
            <a:r>
              <a:rPr lang="sk-SK" dirty="0"/>
              <a:t>Komunikačné nástroje vo vzdelávaní (</a:t>
            </a:r>
            <a:r>
              <a:rPr lang="sk-SK" dirty="0" err="1"/>
              <a:t>Bakaláři</a:t>
            </a:r>
            <a:r>
              <a:rPr lang="sk-SK" dirty="0"/>
              <a:t>, </a:t>
            </a:r>
            <a:r>
              <a:rPr lang="sk-SK" dirty="0" err="1"/>
              <a:t>Moodle</a:t>
            </a:r>
            <a:r>
              <a:rPr lang="sk-SK" dirty="0"/>
              <a:t>, </a:t>
            </a:r>
            <a:r>
              <a:rPr lang="sk-SK" dirty="0" err="1"/>
              <a:t>GoogleClass</a:t>
            </a:r>
            <a:r>
              <a:rPr lang="sk-SK" dirty="0"/>
              <a:t> </a:t>
            </a:r>
            <a:r>
              <a:rPr lang="sk-SK" dirty="0" err="1"/>
              <a:t>Room</a:t>
            </a:r>
            <a:r>
              <a:rPr lang="sk-SK" dirty="0"/>
              <a:t>, </a:t>
            </a:r>
            <a:r>
              <a:rPr lang="sk-SK" dirty="0" err="1"/>
              <a:t>Padlet</a:t>
            </a:r>
            <a:r>
              <a:rPr lang="sk-SK" dirty="0"/>
              <a:t> apod.)</a:t>
            </a:r>
          </a:p>
          <a:p>
            <a:pPr marL="358775" indent="-358775">
              <a:buClr>
                <a:srgbClr val="20854D"/>
              </a:buClr>
              <a:buFont typeface="Webdings" panose="05030102010509060703" pitchFamily="18" charset="2"/>
              <a:buChar char=""/>
            </a:pPr>
            <a:r>
              <a:rPr lang="sk-SK" dirty="0"/>
              <a:t>Využívanie IKT vo vzdelávaní.</a:t>
            </a:r>
          </a:p>
          <a:p>
            <a:pPr marL="358775" indent="-358775">
              <a:buClr>
                <a:srgbClr val="20854D"/>
              </a:buClr>
              <a:buFont typeface="Webdings" panose="05030102010509060703" pitchFamily="18" charset="2"/>
              <a:buChar char=""/>
            </a:pPr>
            <a:r>
              <a:rPr lang="sk-SK" dirty="0"/>
              <a:t>Moderné vybavenie školy.</a:t>
            </a:r>
          </a:p>
          <a:p>
            <a:pPr marL="358775" indent="-358775">
              <a:buClr>
                <a:srgbClr val="20854D"/>
              </a:buClr>
              <a:buFont typeface="Webdings" panose="05030102010509060703" pitchFamily="18" charset="2"/>
              <a:buChar char=""/>
            </a:pPr>
            <a:r>
              <a:rPr lang="sk-SK" dirty="0"/>
              <a:t>Premyslené obstarávanie majetku.</a:t>
            </a:r>
          </a:p>
          <a:p>
            <a:pPr marL="358775" indent="-358775">
              <a:buClr>
                <a:srgbClr val="20854D"/>
              </a:buClr>
              <a:buFont typeface="Webdings" panose="05030102010509060703" pitchFamily="18" charset="2"/>
              <a:buChar char=""/>
            </a:pPr>
            <a:r>
              <a:rPr lang="sk-SK" dirty="0"/>
              <a:t>Stretnutia zo zamestnávateľmi.</a:t>
            </a:r>
          </a:p>
          <a:p>
            <a:pPr marL="358775" indent="-358775">
              <a:buClr>
                <a:srgbClr val="20854D"/>
              </a:buClr>
              <a:buFont typeface="Webdings" panose="05030102010509060703" pitchFamily="18" charset="2"/>
              <a:buChar char=""/>
            </a:pPr>
            <a:r>
              <a:rPr lang="sk-SK" dirty="0"/>
              <a:t>Oddychové zóny pre študentov.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E14CE1B-775F-2D96-E54C-08FE2676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/>
              <a:t>Mgr. Tomáš Kasanický</a:t>
            </a:r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C9FD2DA-B0F7-E17E-7976-AF0A8C01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98364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BAE6B-ADA3-0909-6366-07097F5FB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7" y="365125"/>
            <a:ext cx="10515600" cy="1325563"/>
          </a:xfrm>
        </p:spPr>
        <p:txBody>
          <a:bodyPr/>
          <a:lstStyle/>
          <a:p>
            <a:r>
              <a:rPr lang="sk-SK" dirty="0">
                <a:solidFill>
                  <a:srgbClr val="20854D"/>
                </a:solidFill>
              </a:rPr>
              <a:t>Fotoalbum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13F3BF2-B7B0-E051-5DDC-010BA65E9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/>
              <a:t>Mgr. Tomáš Kasanický</a:t>
            </a:r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0890C7E-6D4D-0FAA-7AD1-4D0CBF99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6</a:t>
            </a:fld>
            <a:endParaRPr lang="sk-SK"/>
          </a:p>
        </p:txBody>
      </p:sp>
      <p:pic>
        <p:nvPicPr>
          <p:cNvPr id="7" name="Obrázok 6" descr="Obrázok, na ktorom je text, vnútri, stena, počítačový monitor&#10;&#10;Automaticky generovaný popis">
            <a:extLst>
              <a:ext uri="{FF2B5EF4-FFF2-40B4-BE49-F238E27FC236}">
                <a16:creationId xmlns:a16="http://schemas.microsoft.com/office/drawing/2014/main" id="{2BCB4381-918F-86D6-FA5C-DD21430C1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0"/>
          <a:stretch/>
        </p:blipFill>
        <p:spPr>
          <a:xfrm>
            <a:off x="3460437" y="3877798"/>
            <a:ext cx="3724931" cy="2484000"/>
          </a:xfrm>
          <a:prstGeom prst="rect">
            <a:avLst/>
          </a:prstGeom>
        </p:spPr>
      </p:pic>
      <p:pic>
        <p:nvPicPr>
          <p:cNvPr id="9" name="Obrázok 8" descr="Obrázok, na ktorom je text, vnútri, počítačový monitor, kancelárska budova&#10;&#10;Automaticky generovaný popis">
            <a:extLst>
              <a:ext uri="{FF2B5EF4-FFF2-40B4-BE49-F238E27FC236}">
                <a16:creationId xmlns:a16="http://schemas.microsoft.com/office/drawing/2014/main" id="{530950D0-83C3-9B31-C632-D31A85210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/>
          <a:stretch/>
        </p:blipFill>
        <p:spPr>
          <a:xfrm>
            <a:off x="7248566" y="1316350"/>
            <a:ext cx="4670233" cy="2484000"/>
          </a:xfrm>
          <a:prstGeom prst="rect">
            <a:avLst/>
          </a:prstGeom>
        </p:spPr>
      </p:pic>
      <p:pic>
        <p:nvPicPr>
          <p:cNvPr id="11" name="Obrázok 10" descr="Obrázok, na ktorom je vnútri, text, kancelárska budova, počítač&#10;&#10;Automaticky generovaný popis">
            <a:extLst>
              <a:ext uri="{FF2B5EF4-FFF2-40B4-BE49-F238E27FC236}">
                <a16:creationId xmlns:a16="http://schemas.microsoft.com/office/drawing/2014/main" id="{05399332-E5B8-FFB9-E74B-375D9EC4F8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0"/>
          <a:stretch/>
        </p:blipFill>
        <p:spPr>
          <a:xfrm>
            <a:off x="3460437" y="1316350"/>
            <a:ext cx="3724931" cy="2484000"/>
          </a:xfrm>
          <a:prstGeom prst="rect">
            <a:avLst/>
          </a:prstGeom>
        </p:spPr>
      </p:pic>
      <p:pic>
        <p:nvPicPr>
          <p:cNvPr id="13" name="Obrázok 12" descr="Obrázok, na ktorom je ošatenie, vnútri, osoba, stena&#10;&#10;Automaticky generovaný popis">
            <a:extLst>
              <a:ext uri="{FF2B5EF4-FFF2-40B4-BE49-F238E27FC236}">
                <a16:creationId xmlns:a16="http://schemas.microsoft.com/office/drawing/2014/main" id="{68FB352C-BEFF-11D4-CD18-FB87094DB1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5"/>
          <a:stretch/>
        </p:blipFill>
        <p:spPr>
          <a:xfrm>
            <a:off x="334963" y="1316350"/>
            <a:ext cx="3062276" cy="5040000"/>
          </a:xfrm>
          <a:prstGeom prst="rect">
            <a:avLst/>
          </a:prstGeom>
        </p:spPr>
      </p:pic>
      <p:pic>
        <p:nvPicPr>
          <p:cNvPr id="6" name="Obrázok 5" descr="Obrázok, na ktorom je vnútri, nábytok, text, regále&#10;&#10;Automaticky generovaný popis">
            <a:extLst>
              <a:ext uri="{FF2B5EF4-FFF2-40B4-BE49-F238E27FC236}">
                <a16:creationId xmlns:a16="http://schemas.microsoft.com/office/drawing/2014/main" id="{EEF5BFDC-1EFB-E67B-D96E-43F4C07C76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7248566" y="3877797"/>
            <a:ext cx="4670233" cy="247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34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6323C0C5-780F-5AE4-5A71-77AEA4C9BC07}"/>
              </a:ext>
            </a:extLst>
          </p:cNvPr>
          <p:cNvSpPr txBox="1"/>
          <p:nvPr/>
        </p:nvSpPr>
        <p:spPr>
          <a:xfrm>
            <a:off x="-167774" y="-367365"/>
            <a:ext cx="2931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01.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42D543CC-41D0-E5D5-A69C-EDC82598CC06}"/>
              </a:ext>
            </a:extLst>
          </p:cNvPr>
          <p:cNvSpPr/>
          <p:nvPr/>
        </p:nvSpPr>
        <p:spPr>
          <a:xfrm>
            <a:off x="342900" y="1690688"/>
            <a:ext cx="5753100" cy="4665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55F3E3-987E-00E5-60DA-29CF0688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5" y="365125"/>
            <a:ext cx="10515600" cy="1325563"/>
          </a:xfrm>
        </p:spPr>
        <p:txBody>
          <a:bodyPr/>
          <a:lstStyle/>
          <a:p>
            <a:r>
              <a:rPr lang="sk-SK" dirty="0">
                <a:solidFill>
                  <a:srgbClr val="20854D"/>
                </a:solidFill>
              </a:rPr>
              <a:t>Zhrnutie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662A549-0BA5-8531-5D0E-DBAD0BB2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/>
              <a:t>Mgr. Tomáš Kasanický</a:t>
            </a:r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6777F42-3493-3887-222C-6E3B4CA3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7</a:t>
            </a:fld>
            <a:endParaRPr lang="sk-SK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9CAF483D-619C-9012-BB7C-5D69CFE95645}"/>
              </a:ext>
            </a:extLst>
          </p:cNvPr>
          <p:cNvGrpSpPr/>
          <p:nvPr/>
        </p:nvGrpSpPr>
        <p:grpSpPr>
          <a:xfrm>
            <a:off x="1284081" y="2120102"/>
            <a:ext cx="3862800" cy="3631752"/>
            <a:chOff x="1147763" y="2121117"/>
            <a:chExt cx="3862800" cy="3631752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B3A71950-DC90-1CF4-A2CB-57A7D210F233}"/>
                </a:ext>
              </a:extLst>
            </p:cNvPr>
            <p:cNvGrpSpPr/>
            <p:nvPr/>
          </p:nvGrpSpPr>
          <p:grpSpPr>
            <a:xfrm>
              <a:off x="1147856" y="2629562"/>
              <a:ext cx="3862614" cy="3123307"/>
              <a:chOff x="595086" y="1690688"/>
              <a:chExt cx="3862614" cy="3123307"/>
            </a:xfrm>
          </p:grpSpPr>
          <p:pic>
            <p:nvPicPr>
              <p:cNvPr id="7" name="Grafický objekt 6" descr="Plátno projektora obrys">
                <a:extLst>
                  <a:ext uri="{FF2B5EF4-FFF2-40B4-BE49-F238E27FC236}">
                    <a16:creationId xmlns:a16="http://schemas.microsoft.com/office/drawing/2014/main" id="{3DE2E370-6E9C-394E-D085-72C4FC6CD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57564" y="1690688"/>
                <a:ext cx="1937657" cy="1937657"/>
              </a:xfrm>
              <a:prstGeom prst="rect">
                <a:avLst/>
              </a:prstGeom>
            </p:spPr>
          </p:pic>
          <p:sp>
            <p:nvSpPr>
              <p:cNvPr id="10" name="BlokTextu 9">
                <a:extLst>
                  <a:ext uri="{FF2B5EF4-FFF2-40B4-BE49-F238E27FC236}">
                    <a16:creationId xmlns:a16="http://schemas.microsoft.com/office/drawing/2014/main" id="{79FA53E8-C7A6-0D8B-F279-137DCBF304D4}"/>
                  </a:ext>
                </a:extLst>
              </p:cNvPr>
              <p:cNvSpPr txBox="1"/>
              <p:nvPr/>
            </p:nvSpPr>
            <p:spPr>
              <a:xfrm>
                <a:off x="595086" y="3429000"/>
                <a:ext cx="3862614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k-SK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rbel Light" panose="020B0303020204020204" pitchFamily="34" charset="0"/>
                  </a:rPr>
                  <a:t>Väčšina učební (cca </a:t>
                </a:r>
                <a:r>
                  <a:rPr lang="sk-SK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89%</a:t>
                </a:r>
                <a:r>
                  <a:rPr lang="sk-SK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rbel Light" panose="020B0303020204020204" pitchFamily="34" charset="0"/>
                  </a:rPr>
                  <a:t>) je vybavená projekčnou technikou.</a:t>
                </a:r>
              </a:p>
            </p:txBody>
          </p:sp>
        </p:grp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EE9B6F42-AA1B-075C-BBCC-83957F5CB397}"/>
                </a:ext>
              </a:extLst>
            </p:cNvPr>
            <p:cNvSpPr txBox="1"/>
            <p:nvPr/>
          </p:nvSpPr>
          <p:spPr>
            <a:xfrm>
              <a:off x="1147763" y="2121117"/>
              <a:ext cx="386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dirty="0">
                  <a:solidFill>
                    <a:srgbClr val="20854D"/>
                  </a:solidFill>
                  <a:latin typeface="Arial Black" panose="020B0A04020102020204" pitchFamily="34" charset="0"/>
                </a:rPr>
                <a:t>SPŠ na </a:t>
              </a:r>
              <a:r>
                <a:rPr lang="sk-SK" sz="3200" dirty="0" err="1">
                  <a:solidFill>
                    <a:srgbClr val="20854D"/>
                  </a:solidFill>
                  <a:latin typeface="Arial Black" panose="020B0A04020102020204" pitchFamily="34" charset="0"/>
                </a:rPr>
                <a:t>Proseku</a:t>
              </a:r>
              <a:endParaRPr lang="sk-SK" sz="3200" dirty="0">
                <a:solidFill>
                  <a:srgbClr val="20854D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10F7B63-3438-FCDE-5A2D-C89DB44378AF}"/>
              </a:ext>
            </a:extLst>
          </p:cNvPr>
          <p:cNvGrpSpPr/>
          <p:nvPr/>
        </p:nvGrpSpPr>
        <p:grpSpPr>
          <a:xfrm>
            <a:off x="7063132" y="2120102"/>
            <a:ext cx="3862615" cy="4063654"/>
            <a:chOff x="6162220" y="2120102"/>
            <a:chExt cx="3862615" cy="4063654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0E7CEB27-F0A1-31AD-B777-4DABE7F68F2F}"/>
                </a:ext>
              </a:extLst>
            </p:cNvPr>
            <p:cNvGrpSpPr/>
            <p:nvPr/>
          </p:nvGrpSpPr>
          <p:grpSpPr>
            <a:xfrm>
              <a:off x="6162221" y="2629562"/>
              <a:ext cx="3862614" cy="3554194"/>
              <a:chOff x="595086" y="1690688"/>
              <a:chExt cx="3862614" cy="3554194"/>
            </a:xfrm>
          </p:grpSpPr>
          <p:pic>
            <p:nvPicPr>
              <p:cNvPr id="13" name="Grafický objekt 12" descr="Plátno projektora obrys">
                <a:extLst>
                  <a:ext uri="{FF2B5EF4-FFF2-40B4-BE49-F238E27FC236}">
                    <a16:creationId xmlns:a16="http://schemas.microsoft.com/office/drawing/2014/main" id="{85E4EBE0-3855-EEA8-0308-0F4E477D3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57564" y="1690688"/>
                <a:ext cx="1937657" cy="1937657"/>
              </a:xfrm>
              <a:prstGeom prst="rect">
                <a:avLst/>
              </a:prstGeom>
            </p:spPr>
          </p:pic>
          <p:sp>
            <p:nvSpPr>
              <p:cNvPr id="14" name="BlokTextu 13">
                <a:extLst>
                  <a:ext uri="{FF2B5EF4-FFF2-40B4-BE49-F238E27FC236}">
                    <a16:creationId xmlns:a16="http://schemas.microsoft.com/office/drawing/2014/main" id="{196FBF04-2212-4E56-E3F3-DBF5BEB5BEC5}"/>
                  </a:ext>
                </a:extLst>
              </p:cNvPr>
              <p:cNvSpPr txBox="1"/>
              <p:nvPr/>
            </p:nvSpPr>
            <p:spPr>
              <a:xfrm>
                <a:off x="595086" y="3429000"/>
                <a:ext cx="3862614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k-SK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rbel Light" panose="020B0303020204020204" pitchFamily="34" charset="0"/>
                  </a:rPr>
                  <a:t>Na našej škole vybavených projekčnou technikou cca </a:t>
                </a:r>
                <a:r>
                  <a:rPr lang="sk-SK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55%</a:t>
                </a:r>
                <a:r>
                  <a:rPr lang="sk-SK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 </a:t>
                </a:r>
                <a:r>
                  <a:rPr lang="sk-SK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rbel Light" panose="020B0303020204020204" pitchFamily="34" charset="0"/>
                  </a:rPr>
                  <a:t>učební.</a:t>
                </a:r>
              </a:p>
            </p:txBody>
          </p:sp>
        </p:grpSp>
        <p:sp>
          <p:nvSpPr>
            <p:cNvPr id="16" name="BlokTextu 15">
              <a:extLst>
                <a:ext uri="{FF2B5EF4-FFF2-40B4-BE49-F238E27FC236}">
                  <a16:creationId xmlns:a16="http://schemas.microsoft.com/office/drawing/2014/main" id="{F0657681-CAD7-DC57-5A0D-CF1C15AF98DE}"/>
                </a:ext>
              </a:extLst>
            </p:cNvPr>
            <p:cNvSpPr txBox="1"/>
            <p:nvPr/>
          </p:nvSpPr>
          <p:spPr>
            <a:xfrm>
              <a:off x="6162220" y="2120102"/>
              <a:ext cx="3862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dirty="0">
                  <a:solidFill>
                    <a:srgbClr val="20854D"/>
                  </a:solidFill>
                  <a:latin typeface="Arial Black" panose="020B0A04020102020204" pitchFamily="34" charset="0"/>
                </a:rPr>
                <a:t>OA Ružomberok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736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3BE55D96-BC50-E62C-F270-3AEC630FCF65}"/>
              </a:ext>
            </a:extLst>
          </p:cNvPr>
          <p:cNvSpPr txBox="1"/>
          <p:nvPr/>
        </p:nvSpPr>
        <p:spPr>
          <a:xfrm>
            <a:off x="-167774" y="-367365"/>
            <a:ext cx="2931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02.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BB81D659-7F93-FEAC-A2E9-EB826A2D7654}"/>
              </a:ext>
            </a:extLst>
          </p:cNvPr>
          <p:cNvSpPr/>
          <p:nvPr/>
        </p:nvSpPr>
        <p:spPr>
          <a:xfrm>
            <a:off x="342900" y="1690688"/>
            <a:ext cx="5753100" cy="4665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55F3E3-987E-00E5-60DA-29CF0688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5" y="365125"/>
            <a:ext cx="10515600" cy="1325563"/>
          </a:xfrm>
        </p:spPr>
        <p:txBody>
          <a:bodyPr/>
          <a:lstStyle/>
          <a:p>
            <a:r>
              <a:rPr lang="sk-SK" dirty="0">
                <a:solidFill>
                  <a:srgbClr val="20854D"/>
                </a:solidFill>
              </a:rPr>
              <a:t>Zhrnutie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662A549-0BA5-8531-5D0E-DBAD0BB2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/>
              <a:t>Mgr. Tomáš Kasanický</a:t>
            </a:r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6777F42-3493-3887-222C-6E3B4CA3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6317-A9A2-42C1-B276-DF9B97CF0F25}" type="slidenum">
              <a:rPr lang="sk-SK" smtClean="0"/>
              <a:t>8</a:t>
            </a:fld>
            <a:endParaRPr lang="sk-SK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9CAF483D-619C-9012-BB7C-5D69CFE95645}"/>
              </a:ext>
            </a:extLst>
          </p:cNvPr>
          <p:cNvGrpSpPr/>
          <p:nvPr/>
        </p:nvGrpSpPr>
        <p:grpSpPr>
          <a:xfrm>
            <a:off x="1284081" y="2120102"/>
            <a:ext cx="3862800" cy="3631752"/>
            <a:chOff x="1147763" y="2121117"/>
            <a:chExt cx="3862800" cy="3631752"/>
          </a:xfrm>
        </p:grpSpPr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79FA53E8-C7A6-0D8B-F279-137DCBF304D4}"/>
                </a:ext>
              </a:extLst>
            </p:cNvPr>
            <p:cNvSpPr txBox="1"/>
            <p:nvPr/>
          </p:nvSpPr>
          <p:spPr>
            <a:xfrm>
              <a:off x="1147856" y="4367874"/>
              <a:ext cx="386261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WiFi pripojenie je dostupné nielen pre učiteľov ale aj pre žiakov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EE9B6F42-AA1B-075C-BBCC-83957F5CB397}"/>
                </a:ext>
              </a:extLst>
            </p:cNvPr>
            <p:cNvSpPr txBox="1"/>
            <p:nvPr/>
          </p:nvSpPr>
          <p:spPr>
            <a:xfrm>
              <a:off x="1147763" y="2121117"/>
              <a:ext cx="386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dirty="0">
                  <a:solidFill>
                    <a:srgbClr val="20854D"/>
                  </a:solidFill>
                  <a:latin typeface="Arial Black" panose="020B0A04020102020204" pitchFamily="34" charset="0"/>
                </a:rPr>
                <a:t>SPŠ na </a:t>
              </a:r>
              <a:r>
                <a:rPr lang="sk-SK" sz="3200" dirty="0" err="1">
                  <a:solidFill>
                    <a:srgbClr val="20854D"/>
                  </a:solidFill>
                  <a:latin typeface="Arial Black" panose="020B0A04020102020204" pitchFamily="34" charset="0"/>
                </a:rPr>
                <a:t>Proseku</a:t>
              </a:r>
              <a:endParaRPr lang="sk-SK" sz="3200" dirty="0">
                <a:solidFill>
                  <a:srgbClr val="20854D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10F7B63-3438-FCDE-5A2D-C89DB44378AF}"/>
              </a:ext>
            </a:extLst>
          </p:cNvPr>
          <p:cNvGrpSpPr/>
          <p:nvPr/>
        </p:nvGrpSpPr>
        <p:grpSpPr>
          <a:xfrm>
            <a:off x="7063132" y="2120102"/>
            <a:ext cx="3862615" cy="4063654"/>
            <a:chOff x="6162220" y="2120102"/>
            <a:chExt cx="3862615" cy="4063654"/>
          </a:xfrm>
        </p:grpSpPr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196FBF04-2212-4E56-E3F3-DBF5BEB5BEC5}"/>
                </a:ext>
              </a:extLst>
            </p:cNvPr>
            <p:cNvSpPr txBox="1"/>
            <p:nvPr/>
          </p:nvSpPr>
          <p:spPr>
            <a:xfrm>
              <a:off x="6162221" y="4367874"/>
              <a:ext cx="386261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Na našej škole bude WiFi pripojenie dostupné pre žiakov od budúceho </a:t>
              </a:r>
              <a:r>
                <a:rPr lang="sk-SK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škol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. roka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2023/2024.</a:t>
              </a:r>
            </a:p>
          </p:txBody>
        </p:sp>
        <p:sp>
          <p:nvSpPr>
            <p:cNvPr id="16" name="BlokTextu 15">
              <a:extLst>
                <a:ext uri="{FF2B5EF4-FFF2-40B4-BE49-F238E27FC236}">
                  <a16:creationId xmlns:a16="http://schemas.microsoft.com/office/drawing/2014/main" id="{F0657681-CAD7-DC57-5A0D-CF1C15AF98DE}"/>
                </a:ext>
              </a:extLst>
            </p:cNvPr>
            <p:cNvSpPr txBox="1"/>
            <p:nvPr/>
          </p:nvSpPr>
          <p:spPr>
            <a:xfrm>
              <a:off x="6162220" y="2120102"/>
              <a:ext cx="3862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dirty="0">
                  <a:solidFill>
                    <a:srgbClr val="20854D"/>
                  </a:solidFill>
                  <a:latin typeface="Arial Black" panose="020B0A04020102020204" pitchFamily="34" charset="0"/>
                </a:rPr>
                <a:t>OA Ružomberok</a:t>
              </a:r>
            </a:p>
          </p:txBody>
        </p:sp>
      </p:grpSp>
      <p:pic>
        <p:nvPicPr>
          <p:cNvPr id="6" name="Grafický objekt 5" descr="Wi-Fi obrys">
            <a:extLst>
              <a:ext uri="{FF2B5EF4-FFF2-40B4-BE49-F238E27FC236}">
                <a16:creationId xmlns:a16="http://schemas.microsoft.com/office/drawing/2014/main" id="{350D40C2-C015-EF0A-62B5-FDBD177EE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7081" y="2675143"/>
            <a:ext cx="1936800" cy="1936800"/>
          </a:xfrm>
          <a:prstGeom prst="rect">
            <a:avLst/>
          </a:prstGeom>
        </p:spPr>
      </p:pic>
      <p:pic>
        <p:nvPicPr>
          <p:cNvPr id="8" name="Grafický objekt 7" descr="Wi-Fi obrys">
            <a:extLst>
              <a:ext uri="{FF2B5EF4-FFF2-40B4-BE49-F238E27FC236}">
                <a16:creationId xmlns:a16="http://schemas.microsoft.com/office/drawing/2014/main" id="{80BF3B99-5D61-5CA7-9870-40B250DA6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6039" y="2704877"/>
            <a:ext cx="1936800" cy="19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98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BF293B2A-9EE0-B22C-5B48-E0D11A828FDB}"/>
              </a:ext>
            </a:extLst>
          </p:cNvPr>
          <p:cNvSpPr txBox="1"/>
          <p:nvPr/>
        </p:nvSpPr>
        <p:spPr>
          <a:xfrm>
            <a:off x="-167774" y="-367365"/>
            <a:ext cx="2931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03.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74491773-80A7-524D-5A05-F9F759503B67}"/>
              </a:ext>
            </a:extLst>
          </p:cNvPr>
          <p:cNvSpPr/>
          <p:nvPr/>
        </p:nvSpPr>
        <p:spPr>
          <a:xfrm>
            <a:off x="342900" y="1690688"/>
            <a:ext cx="5753100" cy="4665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55F3E3-987E-00E5-60DA-29CF0688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5" y="365125"/>
            <a:ext cx="10515600" cy="1325563"/>
          </a:xfrm>
        </p:spPr>
        <p:txBody>
          <a:bodyPr/>
          <a:lstStyle/>
          <a:p>
            <a:r>
              <a:rPr lang="sk-SK" dirty="0">
                <a:solidFill>
                  <a:srgbClr val="20854D"/>
                </a:solidFill>
              </a:rPr>
              <a:t>Zhrnutie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662A549-0BA5-8531-5D0E-DBAD0BB2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k-SK" dirty="0"/>
              <a:t>Mgr. Tomáš Kasanický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6777F42-3493-3887-222C-6E3B4CA3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7705" y="6356350"/>
            <a:ext cx="372570" cy="365125"/>
          </a:xfrm>
        </p:spPr>
        <p:txBody>
          <a:bodyPr/>
          <a:lstStyle/>
          <a:p>
            <a:fld id="{72446317-A9A2-42C1-B276-DF9B97CF0F25}" type="slidenum">
              <a:rPr lang="sk-SK" smtClean="0"/>
              <a:t>9</a:t>
            </a:fld>
            <a:endParaRPr lang="sk-SK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9CAF483D-619C-9012-BB7C-5D69CFE95645}"/>
              </a:ext>
            </a:extLst>
          </p:cNvPr>
          <p:cNvGrpSpPr/>
          <p:nvPr/>
        </p:nvGrpSpPr>
        <p:grpSpPr>
          <a:xfrm>
            <a:off x="1284081" y="2120102"/>
            <a:ext cx="3862800" cy="3631752"/>
            <a:chOff x="1147763" y="2121117"/>
            <a:chExt cx="3862800" cy="3631752"/>
          </a:xfrm>
        </p:grpSpPr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79FA53E8-C7A6-0D8B-F279-137DCBF304D4}"/>
                </a:ext>
              </a:extLst>
            </p:cNvPr>
            <p:cNvSpPr txBox="1"/>
            <p:nvPr/>
          </p:nvSpPr>
          <p:spPr>
            <a:xfrm>
              <a:off x="1147856" y="4367874"/>
              <a:ext cx="386261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Škola má k dispozícií približne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300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PC pre žiakov.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EE9B6F42-AA1B-075C-BBCC-83957F5CB397}"/>
                </a:ext>
              </a:extLst>
            </p:cNvPr>
            <p:cNvSpPr txBox="1"/>
            <p:nvPr/>
          </p:nvSpPr>
          <p:spPr>
            <a:xfrm>
              <a:off x="1147763" y="2121117"/>
              <a:ext cx="386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dirty="0">
                  <a:solidFill>
                    <a:srgbClr val="20854D"/>
                  </a:solidFill>
                  <a:latin typeface="Arial Black" panose="020B0A04020102020204" pitchFamily="34" charset="0"/>
                </a:rPr>
                <a:t>SPŠ na </a:t>
              </a:r>
              <a:r>
                <a:rPr lang="sk-SK" sz="3200" dirty="0" err="1">
                  <a:solidFill>
                    <a:srgbClr val="20854D"/>
                  </a:solidFill>
                  <a:latin typeface="Arial Black" panose="020B0A04020102020204" pitchFamily="34" charset="0"/>
                </a:rPr>
                <a:t>Proseku</a:t>
              </a:r>
              <a:endParaRPr lang="sk-SK" sz="3200" dirty="0">
                <a:solidFill>
                  <a:srgbClr val="20854D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10F7B63-3438-FCDE-5A2D-C89DB44378AF}"/>
              </a:ext>
            </a:extLst>
          </p:cNvPr>
          <p:cNvGrpSpPr/>
          <p:nvPr/>
        </p:nvGrpSpPr>
        <p:grpSpPr>
          <a:xfrm>
            <a:off x="7063132" y="2120102"/>
            <a:ext cx="3862615" cy="3632767"/>
            <a:chOff x="6162220" y="2120102"/>
            <a:chExt cx="3862615" cy="3632767"/>
          </a:xfrm>
        </p:grpSpPr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196FBF04-2212-4E56-E3F3-DBF5BEB5BEC5}"/>
                </a:ext>
              </a:extLst>
            </p:cNvPr>
            <p:cNvSpPr txBox="1"/>
            <p:nvPr/>
          </p:nvSpPr>
          <p:spPr>
            <a:xfrm>
              <a:off x="6162221" y="4367874"/>
              <a:ext cx="386261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Na našej škole máme približne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100 </a:t>
              </a:r>
              <a:r>
                <a:rPr lang="sk-SK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bel Light" panose="020B0303020204020204" pitchFamily="34" charset="0"/>
                </a:rPr>
                <a:t>PC pre žiakov.</a:t>
              </a:r>
            </a:p>
          </p:txBody>
        </p:sp>
        <p:sp>
          <p:nvSpPr>
            <p:cNvPr id="16" name="BlokTextu 15">
              <a:extLst>
                <a:ext uri="{FF2B5EF4-FFF2-40B4-BE49-F238E27FC236}">
                  <a16:creationId xmlns:a16="http://schemas.microsoft.com/office/drawing/2014/main" id="{F0657681-CAD7-DC57-5A0D-CF1C15AF98DE}"/>
                </a:ext>
              </a:extLst>
            </p:cNvPr>
            <p:cNvSpPr txBox="1"/>
            <p:nvPr/>
          </p:nvSpPr>
          <p:spPr>
            <a:xfrm>
              <a:off x="6162220" y="2120102"/>
              <a:ext cx="3862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dirty="0">
                  <a:solidFill>
                    <a:srgbClr val="20854D"/>
                  </a:solidFill>
                  <a:latin typeface="Arial Black" panose="020B0A04020102020204" pitchFamily="34" charset="0"/>
                </a:rPr>
                <a:t>OA Ružomberok</a:t>
              </a:r>
            </a:p>
          </p:txBody>
        </p:sp>
      </p:grpSp>
      <p:pic>
        <p:nvPicPr>
          <p:cNvPr id="7" name="Grafický objekt 6" descr="Počítač obrys">
            <a:extLst>
              <a:ext uri="{FF2B5EF4-FFF2-40B4-BE49-F238E27FC236}">
                <a16:creationId xmlns:a16="http://schemas.microsoft.com/office/drawing/2014/main" id="{1EB46791-D0DD-496D-5456-D0F151401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7081" y="2704877"/>
            <a:ext cx="1936800" cy="1936800"/>
          </a:xfrm>
          <a:prstGeom prst="rect">
            <a:avLst/>
          </a:prstGeom>
        </p:spPr>
      </p:pic>
      <p:pic>
        <p:nvPicPr>
          <p:cNvPr id="9" name="Grafický objekt 8" descr="Počítač obrys">
            <a:extLst>
              <a:ext uri="{FF2B5EF4-FFF2-40B4-BE49-F238E27FC236}">
                <a16:creationId xmlns:a16="http://schemas.microsoft.com/office/drawing/2014/main" id="{32EF2CA2-E5F7-1338-26D0-27E1EF3E1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6039" y="2704877"/>
            <a:ext cx="1936800" cy="19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4521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6976</TotalTime>
  <Words>395</Words>
  <Application>Microsoft Office PowerPoint</Application>
  <PresentationFormat>Širokouhlá</PresentationFormat>
  <Paragraphs>93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Corbel Light</vt:lpstr>
      <vt:lpstr>Webdings</vt:lpstr>
      <vt:lpstr>Motív Office</vt:lpstr>
      <vt:lpstr>Vzdelávacia mobilita zamestnancov</vt:lpstr>
      <vt:lpstr>Vzdelávacie výstupy</vt:lpstr>
      <vt:lpstr>Vzdelávací program a úlohy</vt:lpstr>
      <vt:lpstr>SPŠ NA PROSEKU</vt:lpstr>
      <vt:lpstr>SPŠ NA PROSEKU</vt:lpstr>
      <vt:lpstr>Fotoalbum</vt:lpstr>
      <vt:lpstr>Zhrnutie</vt:lpstr>
      <vt:lpstr>Zhrnutie</vt:lpstr>
      <vt:lpstr>Zhrnutie</vt:lpstr>
      <vt:lpstr>Zhrnutie</vt:lpstr>
      <vt:lpstr>Zhrnutie</vt:lpstr>
      <vt:lpstr>SOMI Applications and Services</vt:lpstr>
      <vt:lpstr>Záver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Vzdelávacia mobilita zamestnancov</dc:title>
  <dc:creator>Kasanický, Tomáš</dc:creator>
  <cp:lastModifiedBy>Baďová, Iveta</cp:lastModifiedBy>
  <cp:revision>3</cp:revision>
  <dcterms:created xsi:type="dcterms:W3CDTF">2023-05-29T07:05:45Z</dcterms:created>
  <dcterms:modified xsi:type="dcterms:W3CDTF">2023-12-04T14:48:04Z</dcterms:modified>
</cp:coreProperties>
</file>