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6" r:id="rId8"/>
    <p:sldId id="259" r:id="rId9"/>
    <p:sldId id="258" r:id="rId10"/>
    <p:sldId id="275" r:id="rId11"/>
    <p:sldId id="260" r:id="rId12"/>
    <p:sldId id="261" r:id="rId13"/>
    <p:sldId id="262" r:id="rId14"/>
    <p:sldId id="264" r:id="rId15"/>
    <p:sldId id="263" r:id="rId16"/>
    <p:sldId id="265" r:id="rId17"/>
    <p:sldId id="278" r:id="rId18"/>
    <p:sldId id="266" r:id="rId19"/>
    <p:sldId id="267" r:id="rId20"/>
    <p:sldId id="27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03938-4BC9-4171-AD4D-FC651A68A4BE}" v="107" dt="2023-05-26T12:03:46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3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0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4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4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3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5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pany name&#10;&#10;Description automatically generated">
            <a:extLst>
              <a:ext uri="{FF2B5EF4-FFF2-40B4-BE49-F238E27FC236}">
                <a16:creationId xmlns:a16="http://schemas.microsoft.com/office/drawing/2014/main" id="{080AA1C2-B120-5E5E-9520-4DAEBA0A4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894" b="1151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3812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Zdrowy tryb życia </a:t>
            </a:r>
            <a:br>
              <a:rPr lang="pl-PL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br>
              <a:rPr lang="pl-PL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odżywianie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15134" y="5535553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Klasa 8b,8a</a:t>
            </a:r>
          </a:p>
          <a:p>
            <a:r>
              <a:rPr lang="pl-P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(prezentacja wykonana przez 8b)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cka z kawami na wynos">
            <a:extLst>
              <a:ext uri="{FF2B5EF4-FFF2-40B4-BE49-F238E27FC236}">
                <a16:creationId xmlns:a16="http://schemas.microsoft.com/office/drawing/2014/main" id="{85568ED8-1FD2-5030-C18C-59A612998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1" r="18804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A7A02D-2463-ADEB-180B-BA91569A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206477"/>
            <a:ext cx="6164826" cy="1573161"/>
          </a:xfrm>
        </p:spPr>
        <p:txBody>
          <a:bodyPr anchor="b">
            <a:normAutofit/>
          </a:bodyPr>
          <a:lstStyle/>
          <a:p>
            <a:pPr algn="ctr"/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 uczniowie w naszej szkole często sięgają po słodzone napoje?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956FF-8383-4417-CFED-F0FE1C68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986105"/>
            <a:ext cx="5396926" cy="46654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naszych badań wynika, że: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48% uczniów rzadko sięga po napoje słodzone,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39% często pije tego typu napoje, 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13% w ogóle ich nie pije. 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lying on a bed&#10;&#10;Description automatically generated">
            <a:extLst>
              <a:ext uri="{FF2B5EF4-FFF2-40B4-BE49-F238E27FC236}">
                <a16:creationId xmlns:a16="http://schemas.microsoft.com/office/drawing/2014/main" id="{380B55EC-BFCB-445C-7AB1-CDAC55BFE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53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80115E1-B0EC-4368-958A-9C366358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     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D2FFA-2817-93EC-EB90-355FDD67D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11" y="184297"/>
            <a:ext cx="11796178" cy="44368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3400" dirty="0">
                <a:cs typeface="Calibri"/>
              </a:rPr>
              <a:t>W ciągu doby mężczyźni p</a:t>
            </a:r>
            <a:r>
              <a:rPr lang="pl-PL" sz="3400" dirty="0">
                <a:solidFill>
                  <a:schemeClr val="bg1"/>
                </a:solidFill>
                <a:cs typeface="Calibri"/>
              </a:rPr>
              <a:t>owinni spać około 8 godzin</a:t>
            </a:r>
            <a:r>
              <a:rPr lang="pl-PL" sz="3400" dirty="0">
                <a:solidFill>
                  <a:schemeClr val="bg2"/>
                </a:solidFill>
                <a:cs typeface="Calibri"/>
              </a:rPr>
              <a:t>, </a:t>
            </a:r>
            <a:r>
              <a:rPr lang="pl-PL" sz="3400" dirty="0">
                <a:cs typeface="Calibri"/>
              </a:rPr>
              <a:t>a kobiety przez różne hormony około 13h,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400" b="1" dirty="0">
                <a:cs typeface="Calibri"/>
              </a:rPr>
              <a:t>13% naszych uczniów śpi m</a:t>
            </a:r>
            <a:r>
              <a:rPr lang="pl-PL" sz="3400" b="1" dirty="0">
                <a:solidFill>
                  <a:schemeClr val="bg1"/>
                </a:solidFill>
                <a:cs typeface="Calibri"/>
              </a:rPr>
              <a:t>niej</a:t>
            </a:r>
            <a:r>
              <a:rPr lang="pl-PL" sz="3400" b="1" dirty="0">
                <a:cs typeface="Calibri"/>
              </a:rPr>
              <a:t> </a:t>
            </a:r>
            <a:r>
              <a:rPr lang="pl-PL" sz="3400" b="1" dirty="0">
                <a:solidFill>
                  <a:schemeClr val="bg1"/>
                </a:solidFill>
                <a:cs typeface="Calibri"/>
              </a:rPr>
              <a:t>niż 4h,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400" b="1" dirty="0">
                <a:cs typeface="Calibri"/>
              </a:rPr>
              <a:t>22% od 4h do 6h,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400" b="1" dirty="0">
                <a:cs typeface="Calibri"/>
              </a:rPr>
              <a:t>52% od 6h do 8h,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400" b="1" dirty="0">
                <a:cs typeface="Calibri"/>
              </a:rPr>
              <a:t>13% śpi więcej niż 8h.</a:t>
            </a:r>
          </a:p>
        </p:txBody>
      </p:sp>
    </p:spTree>
    <p:extLst>
      <p:ext uri="{BB962C8B-B14F-4D97-AF65-F5344CB8AC3E}">
        <p14:creationId xmlns:p14="http://schemas.microsoft.com/office/powerpoint/2010/main" val="121125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2F5A-9FB5-B5A4-56E7-52A7E6BB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3" y="3752849"/>
            <a:ext cx="11120282" cy="887977"/>
          </a:xfrm>
        </p:spPr>
        <p:txBody>
          <a:bodyPr anchor="ctr">
            <a:normAutofit/>
          </a:bodyPr>
          <a:lstStyle/>
          <a:p>
            <a:pPr algn="ctr"/>
            <a:r>
              <a:rPr lang="pl-PL" sz="3300" b="1" dirty="0">
                <a:cs typeface="Calibri Light"/>
              </a:rPr>
              <a:t>Ile razy w tygodniu poświęcamy czas na aktywność fizyczną?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B1723-841B-6E59-F8F0-676EC89D9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4444181"/>
            <a:ext cx="11316105" cy="17613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39% uczniów poświęca 6 dni w tygodniu na uprawianie sportu,</a:t>
            </a: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około 48% poświęca od 3 dni do 5 w tygodniu,</a:t>
            </a: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 od 1 do 2 dni, </a:t>
            </a: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około 8 % nie ma na to czasu.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20BF85-3865-5C76-B425-84D1190E9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35" b="2229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698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BF2DF-7BC5-CA10-9417-4C641D71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30" y="444831"/>
            <a:ext cx="6242964" cy="9701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42% ankietowanych bierze regularnie dodatkowe witaminy w postaci kapsułek </a:t>
            </a:r>
            <a:r>
              <a:rPr lang="pl-PL" sz="1800" dirty="0"/>
              <a:t>💊 </a:t>
            </a:r>
          </a:p>
        </p:txBody>
      </p:sp>
      <p:pic>
        <p:nvPicPr>
          <p:cNvPr id="12" name="Obraz 12" descr="Obraz zawierający stół, jedzenie, drewniany&#10;&#10;Opis wygenerowany automatycznie">
            <a:extLst>
              <a:ext uri="{FF2B5EF4-FFF2-40B4-BE49-F238E27FC236}">
                <a16:creationId xmlns:a16="http://schemas.microsoft.com/office/drawing/2014/main" id="{856DFFE9-94EA-C399-6BDB-E3B42D823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21" r="272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3389DB0-DF13-33AA-66BE-D036765B2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817" y="2809273"/>
            <a:ext cx="6478938" cy="365052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b="1" dirty="0"/>
              <a:t>Branie preparatów witaminowo-mineralnych na własną rękę bywa </a:t>
            </a:r>
            <a:r>
              <a:rPr lang="pl-PL" sz="2200" b="1" dirty="0">
                <a:solidFill>
                  <a:srgbClr val="FF0000"/>
                </a:solidFill>
              </a:rPr>
              <a:t>niebezpieczne.</a:t>
            </a:r>
            <a:r>
              <a:rPr lang="pl-PL" sz="2200" b="1" dirty="0"/>
              <a:t> </a:t>
            </a:r>
          </a:p>
          <a:p>
            <a:pPr>
              <a:lnSpc>
                <a:spcPct val="150000"/>
              </a:lnSpc>
            </a:pPr>
            <a:r>
              <a:rPr lang="pl-PL" sz="2200" b="1" dirty="0"/>
              <a:t>Dotyczy to zwłaszcza kobiet w ciąży, dzieci oraz osób chorych. </a:t>
            </a:r>
          </a:p>
          <a:p>
            <a:pPr>
              <a:lnSpc>
                <a:spcPct val="150000"/>
              </a:lnSpc>
            </a:pPr>
            <a:r>
              <a:rPr lang="pl-PL" sz="2200" b="1" dirty="0"/>
              <a:t>W tej sytuacji, zanim sięgniesz po jakikolwiek preparat </a:t>
            </a:r>
            <a:r>
              <a:rPr lang="pl-PL" sz="2200" b="1" dirty="0">
                <a:solidFill>
                  <a:srgbClr val="FF0000"/>
                </a:solidFill>
              </a:rPr>
              <a:t>skonsultuj się z lekarzem!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389994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4DEC6-B333-773D-4029-1E19AE3A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pPr algn="ctr"/>
            <a:r>
              <a:rPr lang="pl-PL" sz="3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często jemy słone przekąski?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0BF54-9820-1AFE-52D2-5D0DF552D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1" y="2224323"/>
            <a:ext cx="5526468" cy="4085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naszych badań wynika, że: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60% uczniów rzadko je słone przekąski,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34% bardzo często je słone przekąski,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  6% nie je ich wcale.  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Pamiętajcie, że jak coś jest słone to nie oznacza, że jest to zdrowe. 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F4226F-C9C2-D0D3-7739-9CB9DBED1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r="14500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9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76591-63D5-300E-C961-113E13EF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548"/>
            <a:ext cx="7698658" cy="45425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naszych badań wynika, że:</a:t>
            </a:r>
            <a:br>
              <a:rPr lang="pl-PL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69% osób odczuwa zmęczenie w ciągu dnia, </a:t>
            </a:r>
            <a:b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14% nie. </a:t>
            </a:r>
            <a:b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poprawie  samopoczucia pomaga:</a:t>
            </a:r>
            <a:b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 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ankietowanych uznało, że </a:t>
            </a:r>
            <a: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sen, </a:t>
            </a:r>
            <a:b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9% regularne i zdrowe odżywianie, </a:t>
            </a:r>
            <a:b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15% uznało, że aktywność fizyczna, </a:t>
            </a:r>
            <a:b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20% higiena osobista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CDDAC53-D426-6FA0-7D16-7B711F627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73" r="12220"/>
          <a:stretch/>
        </p:blipFill>
        <p:spPr>
          <a:xfrm>
            <a:off x="6389916" y="136306"/>
            <a:ext cx="5708649" cy="50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4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172C9-D863-F19D-5108-55FAA098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678" y="484633"/>
            <a:ext cx="3371348" cy="492861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solidFill>
                  <a:srgbClr val="FFFFFF"/>
                </a:solidFill>
                <a:cs typeface="Calibri Light"/>
              </a:rPr>
              <a:t>20% osób ocenia swoją sprawność fizyczną na bardzo dobrą, </a:t>
            </a:r>
            <a:br>
              <a:rPr lang="pl-PL" sz="3200" dirty="0">
                <a:solidFill>
                  <a:srgbClr val="FFFFFF"/>
                </a:solidFill>
                <a:cs typeface="Calibri Light"/>
              </a:rPr>
            </a:br>
            <a:r>
              <a:rPr lang="pl-PL" sz="3200" dirty="0">
                <a:solidFill>
                  <a:srgbClr val="FFFFFF"/>
                </a:solidFill>
                <a:cs typeface="Calibri Light"/>
              </a:rPr>
              <a:t>51% na dobrą, 20% na średnią, </a:t>
            </a:r>
            <a:br>
              <a:rPr lang="pl-PL" sz="3200" dirty="0">
                <a:solidFill>
                  <a:srgbClr val="FFFFFF"/>
                </a:solidFill>
                <a:cs typeface="Calibri Light"/>
              </a:rPr>
            </a:br>
            <a:r>
              <a:rPr lang="pl-PL" sz="3200" dirty="0">
                <a:solidFill>
                  <a:srgbClr val="FFFFFF"/>
                </a:solidFill>
                <a:cs typeface="Calibri Light"/>
              </a:rPr>
              <a:t>a 9% na słabą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person, sport&#10;&#10;Description automatically generated">
            <a:extLst>
              <a:ext uri="{FF2B5EF4-FFF2-40B4-BE49-F238E27FC236}">
                <a16:creationId xmlns:a16="http://schemas.microsoft.com/office/drawing/2014/main" id="{11A2DEA4-5F12-3850-93A5-EF8E44444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2" r="1" b="6249"/>
          <a:stretch/>
        </p:blipFill>
        <p:spPr>
          <a:xfrm>
            <a:off x="976251" y="942538"/>
            <a:ext cx="7125530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897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297FB-DB05-A52D-599D-C78985CF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371" y="280613"/>
            <a:ext cx="6251110" cy="987060"/>
          </a:xfrm>
        </p:spPr>
        <p:txBody>
          <a:bodyPr anchor="b">
            <a:normAutofit/>
          </a:bodyPr>
          <a:lstStyle/>
          <a:p>
            <a:pPr algn="ctr"/>
            <a:r>
              <a:rPr lang="pl-PL" sz="5400" b="1" dirty="0">
                <a:cs typeface="Calibri Light"/>
              </a:rPr>
              <a:t>Wnioski:</a:t>
            </a:r>
            <a:endParaRPr lang="pl-PL" sz="5400" b="1" dirty="0"/>
          </a:p>
        </p:txBody>
      </p:sp>
      <p:pic>
        <p:nvPicPr>
          <p:cNvPr id="5" name="Picture 4" descr="Okulary na wierzchu książki">
            <a:extLst>
              <a:ext uri="{FF2B5EF4-FFF2-40B4-BE49-F238E27FC236}">
                <a16:creationId xmlns:a16="http://schemas.microsoft.com/office/drawing/2014/main" id="{DF81EF29-0FFB-2C5E-7E79-C16D47B3C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6" r="37954" b="1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3A90-1494-D174-C9F5-61FC4AA19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3174" y="2393235"/>
            <a:ext cx="7492181" cy="416586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naszej ankiety wynika, że uczniowie naszej szkoły rzadko jedzą śniadania, dlatego w ciągu dnia odczuwają zmęczenie. Powinni również ograniczyć napoje słodzone i zamienić je na wodę mineralną. </a:t>
            </a:r>
          </a:p>
          <a:p>
            <a:pPr algn="just"/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Naszym zdaniem powinni również ograniczyć jedzenie z dużą ilością soli np. Chipsy. </a:t>
            </a:r>
          </a:p>
        </p:txBody>
      </p:sp>
    </p:spTree>
    <p:extLst>
      <p:ext uri="{BB962C8B-B14F-4D97-AF65-F5344CB8AC3E}">
        <p14:creationId xmlns:p14="http://schemas.microsoft.com/office/powerpoint/2010/main" val="70327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A9E18-1F6A-18B1-47FB-BF718A06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6" y="1153572"/>
            <a:ext cx="3921466" cy="446116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Pytania do was: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E5896-F522-E58F-DCD2-1BD52FE3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chcecie zmienić swój styl życia? Jeśli tak to w jaki sposób?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 jest wasz ulubiony sport?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Wolicie siedzieć w domu czy wychodzić na spacery?</a:t>
            </a:r>
          </a:p>
        </p:txBody>
      </p:sp>
    </p:spTree>
    <p:extLst>
      <p:ext uri="{BB962C8B-B14F-4D97-AF65-F5344CB8AC3E}">
        <p14:creationId xmlns:p14="http://schemas.microsoft.com/office/powerpoint/2010/main" val="2578535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CBE02A1-B891-DABB-E152-B1C38DAFF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239" r="-1" b="13972"/>
          <a:stretch/>
        </p:blipFill>
        <p:spPr>
          <a:xfrm>
            <a:off x="0" y="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335BD9-252D-4844-00FA-3FCC04F4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6600" b="1" dirty="0">
                <a:solidFill>
                  <a:srgbClr val="FFFFFF"/>
                </a:solidFill>
              </a:rPr>
              <a:t>    </a:t>
            </a:r>
            <a:r>
              <a:rPr lang="pl-PL" sz="2800" b="1" dirty="0">
                <a:solidFill>
                  <a:srgbClr val="FFFFFF"/>
                </a:solidFill>
              </a:rPr>
              <a:t>Polecamy przeanalizować jeszcze piramidę zdrowia(następny slajd)</a:t>
            </a:r>
            <a:r>
              <a:rPr lang="en-US" sz="2800" b="1" dirty="0">
                <a:solidFill>
                  <a:srgbClr val="FFFFFF"/>
                </a:solidFill>
              </a:rPr>
              <a:t>    </a:t>
            </a:r>
            <a:endParaRPr lang="en-US" sz="2800" b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61957-7309-80A4-27E4-F7579EB7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71" y="1780032"/>
            <a:ext cx="9144000" cy="12252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4000" b="1" dirty="0">
                <a:solidFill>
                  <a:srgbClr val="FFFFFF"/>
                </a:solidFill>
              </a:rPr>
              <a:t>Dziękujemy za uwagę:)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98072727-1E1A-4B8C-8839-AAB69FA2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80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89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284572B2-554F-73F3-7A60-B14CBB647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59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8A780C-5326-DF7F-F011-DCFBD614B928}"/>
              </a:ext>
            </a:extLst>
          </p:cNvPr>
          <p:cNvSpPr txBox="1"/>
          <p:nvPr/>
        </p:nvSpPr>
        <p:spPr>
          <a:xfrm>
            <a:off x="0" y="2842"/>
            <a:ext cx="121920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naszych obliczeń wynika, że 42% stanowią kobiety a 46% to mężczyźni, z czego: 27% stanowią uczniowie klas 5, 34% to uczniowie klas 6, 5% klasa 7, a 34% to klasa 8.</a:t>
            </a:r>
          </a:p>
        </p:txBody>
      </p:sp>
    </p:spTree>
    <p:extLst>
      <p:ext uri="{BB962C8B-B14F-4D97-AF65-F5344CB8AC3E}">
        <p14:creationId xmlns:p14="http://schemas.microsoft.com/office/powerpoint/2010/main" val="534142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9E95-FFF9-A0F2-AEAA-353C5754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az 4" descr="Obraz zawierający diagram&#10;&#10;Opis wygenerowany automatycznie">
            <a:extLst>
              <a:ext uri="{FF2B5EF4-FFF2-40B4-BE49-F238E27FC236}">
                <a16:creationId xmlns:a16="http://schemas.microsoft.com/office/drawing/2014/main" id="{865196B8-AB75-BF77-8998-8CAFBDC8D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" y="-58095"/>
            <a:ext cx="12191980" cy="6856718"/>
          </a:xfrm>
        </p:spPr>
      </p:pic>
    </p:spTree>
    <p:extLst>
      <p:ext uri="{BB962C8B-B14F-4D97-AF65-F5344CB8AC3E}">
        <p14:creationId xmlns:p14="http://schemas.microsoft.com/office/powerpoint/2010/main" val="23632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jedzenie, warzywo, świeży, różność&#10;&#10;Opis wygenerowany automatycznie">
            <a:extLst>
              <a:ext uri="{FF2B5EF4-FFF2-40B4-BE49-F238E27FC236}">
                <a16:creationId xmlns:a16="http://schemas.microsoft.com/office/drawing/2014/main" id="{D9DFEDB4-913D-08CB-2A99-5F146F179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3" t="9091" r="1687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3416CD-0327-1274-3771-2F7597D3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12" y="373626"/>
            <a:ext cx="12010788" cy="305537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wyników naszej ankiety wynika, że:</a:t>
            </a:r>
            <a:b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ponad 55% uczniów spożywa często warzywa,</a:t>
            </a:r>
            <a:b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1% - nie je ich wcale, </a:t>
            </a:r>
            <a:b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rzadko - 36%! </a:t>
            </a:r>
          </a:p>
        </p:txBody>
      </p:sp>
    </p:spTree>
    <p:extLst>
      <p:ext uri="{BB962C8B-B14F-4D97-AF65-F5344CB8AC3E}">
        <p14:creationId xmlns:p14="http://schemas.microsoft.com/office/powerpoint/2010/main" val="3773407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169B0A0-DCF6-239F-624A-15C9EB386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85" r="818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A9BC-108D-97C3-C6D1-9B6C1F75C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8" y="1768666"/>
            <a:ext cx="11768230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 naszych uczniów rzadko spożywa posiłki o regularnych porach,</a:t>
            </a:r>
          </a:p>
          <a:p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41% często  je o regularnych porach,</a:t>
            </a:r>
          </a:p>
          <a:p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9% wcale nie je.</a:t>
            </a:r>
          </a:p>
          <a:p>
            <a:pPr marL="0" indent="0">
              <a:buNone/>
            </a:pPr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18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745CE-4D63-67B1-57F1-92E8E92F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311448"/>
            <a:ext cx="4657903" cy="61795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Śniadanie to najważniejszy posiłek przez cały dzień. </a:t>
            </a:r>
            <a:br>
              <a:rPr lang="en-US" sz="30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naszych badań wynika, że śniadania:</a:t>
            </a:r>
            <a:br>
              <a:rPr lang="en-US" sz="30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zawsze je 28% osób, </a:t>
            </a:r>
            <a:br>
              <a:rPr lang="en-US" sz="30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często 14%,</a:t>
            </a:r>
            <a:br>
              <a:rPr lang="en-US" sz="30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rzadko 16%, </a:t>
            </a:r>
            <a:br>
              <a:rPr lang="en-US" sz="30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 43% nie mają czasu.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2C3C52-D83D-6842-2A4F-1552D3E4E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5049"/>
          <a:stretch/>
        </p:blipFill>
        <p:spPr>
          <a:xfrm>
            <a:off x="5153822" y="1233444"/>
            <a:ext cx="6553545" cy="4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9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jedzenie, talerz, pojemnik, miska&#10;&#10;Opis wygenerowany automatycznie">
            <a:extLst>
              <a:ext uri="{FF2B5EF4-FFF2-40B4-BE49-F238E27FC236}">
                <a16:creationId xmlns:a16="http://schemas.microsoft.com/office/drawing/2014/main" id="{815FF31A-D2EB-4B44-3DC3-B26DA85F3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662" r="-1" b="379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0D62BB-0455-49BF-EF91-4CE3BE4AB9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2363"/>
            <a:ext cx="12113342" cy="34594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pl-PL" sz="4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wynika z naszych badań </a:t>
            </a:r>
            <a:br>
              <a:rPr lang="pl-PL" sz="4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42% dzieci spożywa tylko 3 posiłki dziennie,</a:t>
            </a:r>
            <a:br>
              <a:rPr lang="pl-PL" sz="4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tylko 10% uczniów spożywa 5 posiłków 🍽 </a:t>
            </a:r>
          </a:p>
        </p:txBody>
      </p:sp>
    </p:spTree>
    <p:extLst>
      <p:ext uri="{BB962C8B-B14F-4D97-AF65-F5344CB8AC3E}">
        <p14:creationId xmlns:p14="http://schemas.microsoft.com/office/powerpoint/2010/main" val="4211374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lass, beverage, drinking water&#10;&#10;Description automatically generated">
            <a:extLst>
              <a:ext uri="{FF2B5EF4-FFF2-40B4-BE49-F238E27FC236}">
                <a16:creationId xmlns:a16="http://schemas.microsoft.com/office/drawing/2014/main" id="{1C0A8CEB-BD7A-D702-98F6-98780BF8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9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1FC40-910F-DD73-3578-A573D4A8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79" y="883526"/>
            <a:ext cx="8400549" cy="3681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Człowiek powinien pić około 2 litrów</a:t>
            </a:r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płynów. </a:t>
            </a:r>
            <a:b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Wśród naszych uczniów:</a:t>
            </a:r>
            <a:b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74% osób pije 2 litry, </a:t>
            </a:r>
            <a:b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26% nie.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0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3D5A3A2-D7E4-4CDE-9336-956EA4155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-2355272" y="-257289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6837A-31B6-9412-C58B-14006880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370" y="365125"/>
            <a:ext cx="4759643" cy="1899912"/>
          </a:xfrm>
        </p:spPr>
        <p:txBody>
          <a:bodyPr>
            <a:normAutofit/>
          </a:bodyPr>
          <a:lstStyle/>
          <a:p>
            <a:pPr algn="ctr"/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jaki sposób uczniowie spędzają czas wolny</a:t>
            </a:r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 Light"/>
              </a:rPr>
              <a:t>?</a:t>
            </a:r>
            <a:endParaRPr lang="pl-PL" sz="34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6DB0-BCA6-0B18-73F0-FD068FF1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6271" y="1893425"/>
            <a:ext cx="5407741" cy="4707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70000"/>
              </a:lnSpc>
            </a:pPr>
            <a:r>
              <a:rPr lang="pl-PL" sz="2400" dirty="0">
                <a:solidFill>
                  <a:schemeClr val="bg1"/>
                </a:solidFill>
                <a:cs typeface="Calibri"/>
              </a:rPr>
              <a:t>31</a:t>
            </a:r>
            <a:r>
              <a:rPr lang="pl-PL" sz="2400" dirty="0">
                <a:cs typeface="Calibri"/>
              </a:rPr>
              <a:t>% uczniów siedzi przed komputerem,</a:t>
            </a:r>
          </a:p>
          <a:p>
            <a:pPr>
              <a:lnSpc>
                <a:spcPct val="170000"/>
              </a:lnSpc>
            </a:pPr>
            <a:r>
              <a:rPr lang="pl-PL" sz="2400" dirty="0">
                <a:solidFill>
                  <a:schemeClr val="bg1"/>
                </a:solidFill>
                <a:cs typeface="Calibri"/>
              </a:rPr>
              <a:t>26</a:t>
            </a:r>
            <a:r>
              <a:rPr lang="pl-PL" sz="2400" dirty="0">
                <a:cs typeface="Calibri"/>
              </a:rPr>
              <a:t>% leży i śpi,</a:t>
            </a:r>
          </a:p>
          <a:p>
            <a:pPr>
              <a:lnSpc>
                <a:spcPct val="170000"/>
              </a:lnSpc>
            </a:pPr>
            <a:r>
              <a:rPr lang="pl-PL" sz="2400" dirty="0">
                <a:solidFill>
                  <a:schemeClr val="bg1"/>
                </a:solidFill>
                <a:cs typeface="Calibri"/>
              </a:rPr>
              <a:t>23</a:t>
            </a:r>
            <a:r>
              <a:rPr lang="pl-PL" sz="2400" dirty="0">
                <a:cs typeface="Calibri"/>
              </a:rPr>
              <a:t>% (co najlepsze jest dla naszego </a:t>
            </a:r>
            <a:r>
              <a:rPr lang="pl-PL" sz="2400" dirty="0">
                <a:solidFill>
                  <a:schemeClr val="bg1"/>
                </a:solidFill>
                <a:cs typeface="Calibri"/>
              </a:rPr>
              <a:t>zd</a:t>
            </a:r>
            <a:r>
              <a:rPr lang="pl-PL" sz="2400" dirty="0">
                <a:cs typeface="Calibri"/>
              </a:rPr>
              <a:t>rowia!) spaceruje i wychodzi na piesze </a:t>
            </a:r>
            <a:r>
              <a:rPr lang="pl-PL" sz="2400" dirty="0">
                <a:solidFill>
                  <a:schemeClr val="bg1"/>
                </a:solidFill>
                <a:cs typeface="Calibri"/>
              </a:rPr>
              <a:t>wy</a:t>
            </a:r>
            <a:r>
              <a:rPr lang="pl-PL" sz="2400" dirty="0">
                <a:cs typeface="Calibri"/>
              </a:rPr>
              <a:t>cieczki, </a:t>
            </a:r>
          </a:p>
          <a:p>
            <a:pPr>
              <a:lnSpc>
                <a:spcPct val="170000"/>
              </a:lnSpc>
            </a:pPr>
            <a:r>
              <a:rPr lang="pl-PL" sz="2400" dirty="0">
                <a:solidFill>
                  <a:schemeClr val="bg1"/>
                </a:solidFill>
                <a:cs typeface="Calibri"/>
              </a:rPr>
              <a:t>a </a:t>
            </a:r>
            <a:r>
              <a:rPr lang="pl-PL" sz="2400" dirty="0">
                <a:cs typeface="Calibri"/>
              </a:rPr>
              <a:t>18% uprawia sport. </a:t>
            </a: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98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EF71DD-BF6A-AC64-4AE4-C2594E631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0" r="871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121E0B-44E3-2FBB-CF8A-93BCE786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           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1AD090-7D89-54B1-FCB6-2E4431A4C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61" y="682370"/>
            <a:ext cx="7438115" cy="501434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 w naszym życiu też jest ważny.</a:t>
            </a:r>
          </a:p>
          <a:p>
            <a:pPr>
              <a:lnSpc>
                <a:spcPct val="150000"/>
              </a:lnSpc>
            </a:pPr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34% osób  uprawia jakiś sport, </a:t>
            </a:r>
          </a:p>
          <a:p>
            <a:pPr>
              <a:lnSpc>
                <a:spcPct val="150000"/>
              </a:lnSpc>
            </a:pPr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48% od czasu do czasu, </a:t>
            </a:r>
          </a:p>
          <a:p>
            <a:pPr>
              <a:lnSpc>
                <a:spcPct val="150000"/>
              </a:lnSpc>
            </a:pPr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8% chce zacząć, </a:t>
            </a:r>
          </a:p>
          <a:p>
            <a:pPr>
              <a:lnSpc>
                <a:spcPct val="150000"/>
              </a:lnSpc>
            </a:pPr>
            <a:r>
              <a:rPr lang="pl-PL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10% nie uprawia go w ogóle </a:t>
            </a:r>
          </a:p>
        </p:txBody>
      </p:sp>
    </p:spTree>
    <p:extLst>
      <p:ext uri="{BB962C8B-B14F-4D97-AF65-F5344CB8AC3E}">
        <p14:creationId xmlns:p14="http://schemas.microsoft.com/office/powerpoint/2010/main" val="4114829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726</Words>
  <Application>Microsoft Office PowerPoint</Application>
  <PresentationFormat>Panoramiczny</PresentationFormat>
  <Paragraphs>59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Office Theme</vt:lpstr>
      <vt:lpstr>Zdrowy tryb życia  i  odżywianie</vt:lpstr>
      <vt:lpstr>Prezentacja programu PowerPoint</vt:lpstr>
      <vt:lpstr>Z wyników naszej ankiety wynika, że: ponad 55% uczniów spożywa często warzywa, 1% - nie je ich wcale,  a rzadko - 36%! </vt:lpstr>
      <vt:lpstr>Prezentacja programu PowerPoint</vt:lpstr>
      <vt:lpstr>Śniadanie to najważniejszy posiłek przez cały dzień.  Z naszych badań wynika, że śniadania: - zawsze je 28% osób,  - często 14%, - rzadko 16%,  - a 43% nie mają czasu.</vt:lpstr>
      <vt:lpstr>Jak wynika z naszych badań  42% dzieci spożywa tylko 3 posiłki dziennie, a tylko 10% uczniów spożywa 5 posiłków 🍽 </vt:lpstr>
      <vt:lpstr>Człowiek powinien pić około 2 litrów płynów.  Wśród naszych uczniów: 74% osób pije 2 litry,  a 26% nie.</vt:lpstr>
      <vt:lpstr>W jaki sposób uczniowie spędzają czas wolny?</vt:lpstr>
      <vt:lpstr>            </vt:lpstr>
      <vt:lpstr>Czy uczniowie w naszej szkole często sięgają po słodzone napoje?</vt:lpstr>
      <vt:lpstr>     </vt:lpstr>
      <vt:lpstr>Ile razy w tygodniu poświęcamy czas na aktywność fizyczną?</vt:lpstr>
      <vt:lpstr>42% ankietowanych bierze regularnie dodatkowe witaminy w postaci kapsułek 💊 </vt:lpstr>
      <vt:lpstr>Jak często jemy słone przekąski?</vt:lpstr>
      <vt:lpstr>Z naszych badań wynika, że:   69% osób odczuwa zmęczenie w ciągu dnia,  a 14% nie.  W poprawie  samopoczucia pomaga: 50% ankietowanych uznało, że sen,  9% regularne i zdrowe odżywianie,  15% uznało, że aktywność fizyczna,  a 20% higiena osobista</vt:lpstr>
      <vt:lpstr>20% osób ocenia swoją sprawność fizyczną na bardzo dobrą,  51% na dobrą, 20% na średnią,  a 9% na słabą</vt:lpstr>
      <vt:lpstr>Wnioski:</vt:lpstr>
      <vt:lpstr>Pytania do was:</vt:lpstr>
      <vt:lpstr>    Polecamy przeanalizować jeszcze piramidę zdrowia(następny slajd)    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mblaz</dc:creator>
  <cp:lastModifiedBy>MBłaż</cp:lastModifiedBy>
  <cp:revision>66</cp:revision>
  <dcterms:created xsi:type="dcterms:W3CDTF">2023-04-23T13:11:20Z</dcterms:created>
  <dcterms:modified xsi:type="dcterms:W3CDTF">2023-05-26T18:22:41Z</dcterms:modified>
</cp:coreProperties>
</file>