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5" r:id="rId8"/>
    <p:sldId id="263" r:id="rId9"/>
    <p:sldId id="264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E7431-627A-4BE1-8007-2BD29D1C4771}" v="541" dt="2021-01-27T16:07:23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1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iekawostkihistoryczne.pl/2012/11/10/ignacy-moscicki-zamachowiec-samobojca-i-zyciowy-nieudacznik/" TargetMode="External"/><Relationship Id="rId3" Type="http://schemas.openxmlformats.org/officeDocument/2006/relationships/hyperlink" Target="https://commons.wikimedia.org/wiki/Strona_g%C5%82%C3%B3wna" TargetMode="External"/><Relationship Id="rId7" Type="http://schemas.openxmlformats.org/officeDocument/2006/relationships/hyperlink" Target="https://www.pw.edu.pl/Badania-i-nauka/Badania-Innowacje-Technologie-BIT-PW/Ignacy-Moscicki-chemik-ktory-zostal-prezydentem" TargetMode="External"/><Relationship Id="rId2" Type="http://schemas.openxmlformats.org/officeDocument/2006/relationships/hyperlink" Target="https://commons.wikimedia.org/wiki/File:Pilsudski_i_Moscicki_192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spwinnica.edupage.org/about/?subpage=1" TargetMode="External"/><Relationship Id="rId11" Type="http://schemas.openxmlformats.org/officeDocument/2006/relationships/hyperlink" Target="http://tradycja.zst.tarnow.pl/strony/moscicki.html" TargetMode="External"/><Relationship Id="rId5" Type="http://schemas.openxmlformats.org/officeDocument/2006/relationships/hyperlink" Target="https://histar.pl/2019/05/10/500-plus-w-wersji-retro/" TargetMode="External"/><Relationship Id="rId10" Type="http://schemas.openxmlformats.org/officeDocument/2006/relationships/hyperlink" Target="http://dzieje.pl/postacie/ignacy-moscicki" TargetMode="External"/><Relationship Id="rId4" Type="http://schemas.openxmlformats.org/officeDocument/2006/relationships/hyperlink" Target="https://ciekawostkihistoryczne.pl/leksykon/ignacy-moscicki-1867-1946/" TargetMode="External"/><Relationship Id="rId9" Type="http://schemas.openxmlformats.org/officeDocument/2006/relationships/hyperlink" Target="http://bcpw.bg.pw.edu.pl/Content/4445/Przemysl_chemiczny_1922_vol6_s128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5847" y="1783959"/>
            <a:ext cx="4661415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3800" b="1" dirty="0">
                <a:solidFill>
                  <a:schemeClr val="accent6"/>
                </a:solidFill>
              </a:rPr>
              <a:t>Chemik, </a:t>
            </a:r>
            <a:r>
              <a:rPr lang="en-US" sz="3800" b="1" dirty="0" smtClean="0">
                <a:solidFill>
                  <a:schemeClr val="accent6"/>
                </a:solidFill>
              </a:rPr>
              <a:t>który </a:t>
            </a:r>
            <a:r>
              <a:rPr lang="en-US" sz="3800" b="1" dirty="0">
                <a:solidFill>
                  <a:schemeClr val="accent6"/>
                </a:solidFill>
              </a:rPr>
              <a:t>został prezydentem</a:t>
            </a:r>
            <a:r>
              <a:rPr lang="en-US" sz="3800" b="1" dirty="0"/>
              <a:t/>
            </a:r>
            <a:br>
              <a:rPr lang="en-US" sz="3800" b="1" dirty="0"/>
            </a:br>
            <a:endParaRPr lang="en-US" sz="3800" b="1" dirty="0">
              <a:cs typeface="Calibri Light"/>
            </a:endParaRPr>
          </a:p>
          <a:p>
            <a:pPr algn="l"/>
            <a:endParaRPr lang="en-US" sz="3800" b="1" dirty="0"/>
          </a:p>
          <a:p>
            <a:pPr algn="l"/>
            <a:endParaRPr lang="en-US" sz="3800" b="1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4776" y="6306208"/>
            <a:ext cx="4087305" cy="3963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ea typeface="+mn-lt"/>
                <a:cs typeface="+mn-lt"/>
              </a:rPr>
              <a:t>Martyna Berent kl. VI a</a:t>
            </a:r>
            <a:endParaRPr lang="en-US" sz="2000" dirty="0">
              <a:cs typeface="Calibri"/>
            </a:endParaRPr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48B98CA4-12FB-4897-86B6-52378A8199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426" r="-1" b="-1"/>
          <a:stretch/>
        </p:blipFill>
        <p:spPr>
          <a:xfrm>
            <a:off x="0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B60DAF43-DE26-4AB5-A092-0973C6C8FDD6}"/>
              </a:ext>
            </a:extLst>
          </p:cNvPr>
          <p:cNvSpPr txBox="1">
            <a:spLocks/>
          </p:cNvSpPr>
          <p:nvPr/>
        </p:nvSpPr>
        <p:spPr>
          <a:xfrm>
            <a:off x="7136848" y="3744636"/>
            <a:ext cx="4087305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ea typeface="+mn-lt"/>
                <a:cs typeface="+mn-lt"/>
              </a:rPr>
              <a:t>Ignacy Mościcki </a:t>
            </a:r>
            <a:br>
              <a:rPr lang="en-US" sz="3600" dirty="0">
                <a:solidFill>
                  <a:srgbClr val="FF0000"/>
                </a:solidFill>
                <a:ea typeface="+mn-lt"/>
                <a:cs typeface="+mn-lt"/>
              </a:rPr>
            </a:br>
            <a:r>
              <a:rPr lang="en-US" sz="3600" dirty="0">
                <a:solidFill>
                  <a:srgbClr val="FF0000"/>
                </a:solidFill>
                <a:ea typeface="+mn-lt"/>
                <a:cs typeface="+mn-lt"/>
              </a:rPr>
              <a:t>(1867-1946)</a:t>
            </a:r>
            <a:endParaRPr lang="en-US" sz="3600" dirty="0">
              <a:solidFill>
                <a:srgbClr val="FF000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9623" y="675675"/>
            <a:ext cx="10515600" cy="1325563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accent6"/>
                </a:solidFill>
              </a:rPr>
              <a:t>Świętowanie dnia patrona w czasach pandemii</a:t>
            </a:r>
            <a:endParaRPr lang="pl-PL" b="1" dirty="0">
              <a:solidFill>
                <a:schemeClr val="accent6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20210127_233045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971800" y="2889250"/>
            <a:ext cx="5183188" cy="291623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4CDB1F-402A-4B0E-8442-10DD1F960916}"/>
              </a:ext>
            </a:extLst>
          </p:cNvPr>
          <p:cNvSpPr txBox="1"/>
          <p:nvPr/>
        </p:nvSpPr>
        <p:spPr>
          <a:xfrm>
            <a:off x="622283" y="924248"/>
            <a:ext cx="9729416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u="sng" dirty="0" smtClean="0"/>
              <a:t>Prezentacja przygotowana na podstawie poniższych źródeł:</a:t>
            </a:r>
          </a:p>
          <a:p>
            <a:endParaRPr lang="pl-PL" dirty="0" smtClean="0"/>
          </a:p>
          <a:p>
            <a:r>
              <a:rPr lang="en-US" dirty="0" smtClean="0"/>
              <a:t>Plik </a:t>
            </a:r>
            <a:r>
              <a:rPr lang="en-US" b="1" dirty="0">
                <a:hlinkClick r:id="rId2"/>
              </a:rPr>
              <a:t>Pilsudski i Moscicki 1926.jpg</a:t>
            </a:r>
            <a:r>
              <a:rPr lang="en-US" dirty="0"/>
              <a:t> znajduje się w </a:t>
            </a:r>
            <a:r>
              <a:rPr lang="en-US" dirty="0">
                <a:hlinkClick r:id="rId3" tooltip="commons:Strona główna"/>
              </a:rPr>
              <a:t>Wikimedia Commons</a:t>
            </a:r>
            <a:r>
              <a:rPr lang="en-US" dirty="0"/>
              <a:t> – repozytorium wolnych </a:t>
            </a:r>
            <a:r>
              <a:rPr lang="en-US" dirty="0" smtClean="0"/>
              <a:t>zasobów</a:t>
            </a:r>
            <a:endParaRPr lang="pl-PL" dirty="0" smtClean="0"/>
          </a:p>
          <a:p>
            <a:r>
              <a:rPr lang="en-US" dirty="0" smtClean="0">
                <a:hlinkClick r:id="rId4"/>
              </a:rPr>
              <a:t>https://ciekawostkihistoryczne.pl/leksykon/ignacy-moscicki-1867-1946/</a:t>
            </a:r>
            <a:endParaRPr lang="pl-PL" dirty="0" smtClean="0"/>
          </a:p>
          <a:p>
            <a:r>
              <a:rPr lang="en-US" dirty="0" smtClean="0">
                <a:hlinkClick r:id="rId5"/>
              </a:rPr>
              <a:t>https://histar.pl/2019/05/10/500-plus-w-wersji-retro/</a:t>
            </a:r>
            <a:endParaRPr lang="pl-PL" dirty="0" smtClean="0"/>
          </a:p>
          <a:p>
            <a:r>
              <a:rPr lang="en-US" dirty="0" smtClean="0">
                <a:hlinkClick r:id="rId6"/>
              </a:rPr>
              <a:t>https://pspwinnica.edupage.org/about/?subpage=1</a:t>
            </a:r>
            <a:endParaRPr lang="pl-PL" dirty="0" smtClean="0"/>
          </a:p>
          <a:p>
            <a:r>
              <a:rPr lang="pl-PL" dirty="0" smtClean="0">
                <a:hlinkClick r:id="rId7"/>
              </a:rPr>
              <a:t>https://www.pw.edu.pl/Badania-i-nauka/Badania-Innowacje-Technologie-BIT-PW/Ignacy-Moscicki-chemik-ktory-zostal-prezydentem</a:t>
            </a:r>
            <a:endParaRPr lang="pl-PL" dirty="0" smtClean="0"/>
          </a:p>
          <a:p>
            <a:r>
              <a:rPr lang="pl-PL" dirty="0" smtClean="0"/>
              <a:t>H. </a:t>
            </a:r>
            <a:r>
              <a:rPr lang="pl-PL" dirty="0" err="1" smtClean="0"/>
              <a:t>Lichocka</a:t>
            </a:r>
            <a:r>
              <a:rPr lang="pl-PL" dirty="0" smtClean="0"/>
              <a:t>: </a:t>
            </a:r>
            <a:r>
              <a:rPr lang="pl-PL" i="1" dirty="0" smtClean="0"/>
              <a:t>Ignacy Mościcki</a:t>
            </a:r>
            <a:r>
              <a:rPr lang="pl-PL" dirty="0" smtClean="0"/>
              <a:t>, Instytut Technologii Eksploatacji – PIB, Radom 2011.</a:t>
            </a:r>
          </a:p>
          <a:p>
            <a:r>
              <a:rPr lang="pl-PL" dirty="0" smtClean="0"/>
              <a:t>M. Iłowiecki, </a:t>
            </a:r>
            <a:r>
              <a:rPr lang="pl-PL" i="1" dirty="0" smtClean="0"/>
              <a:t>Dzieje nauki polskiej</a:t>
            </a:r>
            <a:r>
              <a:rPr lang="pl-PL" dirty="0" smtClean="0"/>
              <a:t>, Wydawnictwo Interpress, Warszawa1981.</a:t>
            </a:r>
          </a:p>
          <a:p>
            <a:r>
              <a:rPr lang="pl-PL" dirty="0" smtClean="0"/>
              <a:t>„Rocznik Naukowy” 2007, </a:t>
            </a:r>
            <a:r>
              <a:rPr lang="pl-PL" dirty="0" err="1" smtClean="0"/>
              <a:t>nr</a:t>
            </a:r>
            <a:r>
              <a:rPr lang="pl-PL" dirty="0" smtClean="0"/>
              <a:t>. 5.</a:t>
            </a:r>
          </a:p>
          <a:p>
            <a:r>
              <a:rPr lang="pl-PL" dirty="0" smtClean="0">
                <a:hlinkClick r:id="rId8"/>
              </a:rPr>
              <a:t>http://ciekawostkihistoryczne.pl/2012/11/10/ignacy-moscicki-zamachowiec-samobojca-i-zyciowy-nieudacznik/</a:t>
            </a:r>
            <a:endParaRPr lang="pl-PL" dirty="0" smtClean="0"/>
          </a:p>
          <a:p>
            <a:r>
              <a:rPr lang="pl-PL" dirty="0" smtClean="0">
                <a:hlinkClick r:id="rId9"/>
              </a:rPr>
              <a:t>http://bcpw.bg.pw.edu.pl/Content/4445/Przemysl_chemiczny_1922_vol6_s128.pdf</a:t>
            </a:r>
            <a:endParaRPr lang="pl-PL" dirty="0" smtClean="0"/>
          </a:p>
          <a:p>
            <a:r>
              <a:rPr lang="pl-PL" i="1" dirty="0" smtClean="0"/>
              <a:t>Ignacy Mościcki (1867-1946)</a:t>
            </a:r>
            <a:r>
              <a:rPr lang="pl-PL" dirty="0" smtClean="0"/>
              <a:t>, </a:t>
            </a:r>
            <a:r>
              <a:rPr lang="pl-PL" dirty="0" smtClean="0">
                <a:hlinkClick r:id="rId10"/>
              </a:rPr>
              <a:t>http://dzieje.pl/postacie/ignacy-moscicki</a:t>
            </a:r>
            <a:endParaRPr lang="pl-PL" dirty="0" smtClean="0"/>
          </a:p>
          <a:p>
            <a:r>
              <a:rPr lang="pl-PL" i="1" dirty="0" smtClean="0"/>
              <a:t>Ignacy Mościcki</a:t>
            </a:r>
            <a:r>
              <a:rPr lang="pl-PL" dirty="0" smtClean="0"/>
              <a:t>, </a:t>
            </a:r>
            <a:r>
              <a:rPr lang="pl-PL" dirty="0" smtClean="0">
                <a:hlinkClick r:id="rId11"/>
              </a:rPr>
              <a:t>http://tradycja.zst.tarnow.pl/strony/moscicki.html</a:t>
            </a:r>
            <a:endParaRPr lang="pl-PL" dirty="0" smtClean="0"/>
          </a:p>
          <a:p>
            <a:endParaRPr lang="pl-P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33328C-AA47-4058-B8B7-8F01617DD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Ignacy Mościcki był profesorem Politechniki Warszawskiej – pracował w Katedrze Elektrochemii Technicznej i wykorzystywał liczne zagraniczne doświadczenia (zarówno uniwersyteckie, jak i przemysłowe). Wtedy nadszedł przełomowy w historii Polski rok 1926. Po zamachu majowym Józef Piłsudski zaproponował, by prezydentem kraju został Mościcki. Uczynić miał to za namową ówczesnego premiera – Kazimierza Bartela. 1 czerwca 1926 roku Zgromadzenie Narodowe RP wybrało Mościckiego na najważniejszy urząd w państwa. Chemik zamienił laboratorium na polityczne salony </a:t>
            </a:r>
            <a:r>
              <a:rPr lang="en-US" sz="2000" dirty="0" smtClean="0">
                <a:ea typeface="+mn-lt"/>
                <a:cs typeface="+mn-lt"/>
              </a:rPr>
              <a:t>i </a:t>
            </a:r>
            <a:r>
              <a:rPr lang="en-US" sz="2000" dirty="0">
                <a:ea typeface="+mn-lt"/>
                <a:cs typeface="+mn-lt"/>
              </a:rPr>
              <a:t>już tylko dorywczo zajmował się problemami naukowymi i gospodarczo-przemysłowymi.</a:t>
            </a:r>
            <a:endParaRPr lang="en-US" sz="2000" dirty="0">
              <a:cs typeface="Calibri" panose="020F0502020204030204"/>
            </a:endParaRPr>
          </a:p>
        </p:txBody>
      </p:sp>
      <p:pic>
        <p:nvPicPr>
          <p:cNvPr id="4" name="Picture 4" descr="A vintage photo of a person in a suit and tie&#10;&#10;Description automatically generated">
            <a:extLst>
              <a:ext uri="{FF2B5EF4-FFF2-40B4-BE49-F238E27FC236}">
                <a16:creationId xmlns:a16="http://schemas.microsoft.com/office/drawing/2014/main" xmlns="" id="{E0C7672C-8B3A-4718-8EB5-178E8D0157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908" r="1500" b="2"/>
          <a:stretch/>
        </p:blipFill>
        <p:spPr>
          <a:xfrm>
            <a:off x="0" y="10"/>
            <a:ext cx="4635571" cy="6857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7060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CB633C-AC84-487B-97D5-00B339996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55" y="67567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  <a:ea typeface="+mj-lt"/>
                <a:cs typeface="+mj-lt"/>
              </a:rPr>
              <a:t>Bombowe początki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B9728B-961A-44A4-A17D-62CA713EE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667" y="1963648"/>
            <a:ext cx="5181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W 1891 roku skończył chemię na Politechnice w Rydze. Potem przeniósł się do Londynu, gdzie kształcił się w Technical College w Finsbury i Patent Library. Była to przymusowa emigracja – Mościcki pracował wcześniej nad bombą, która miała być użyta do zamachu na generał-gubernatora Warszawy – Josifa Hurko. Spisek wykryto, a jego uczestników uważnie obserwowano. Mimo to Mościckiemu udało się zbiec i dotrzeć do Londynu.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CF97A8-8A95-4BD0-8DBE-EECADD126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9214" y="3024601"/>
            <a:ext cx="5181600" cy="31941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i="1" dirty="0">
                <a:ea typeface="+mn-lt"/>
                <a:cs typeface="+mn-lt"/>
              </a:rPr>
              <a:t>Uroczystość nadania tytułów doktora honoris causa Politechniki Warszawskiej Aleksandrowi Rothertowi, Ignacemu Mościckiemu i Karolowi Pollakowi, źr. NAC</a:t>
            </a:r>
            <a:endParaRPr lang="en-US" sz="1800" dirty="0">
              <a:cs typeface="Calibri" panose="020F0502020204030204"/>
            </a:endParaRPr>
          </a:p>
        </p:txBody>
      </p:sp>
      <p:pic>
        <p:nvPicPr>
          <p:cNvPr id="6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xmlns="" id="{5A558913-E480-4D32-9258-598AC6603B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9844" y="1320125"/>
            <a:ext cx="5284518" cy="3329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357965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006DD8-D5F9-4352-9A57-BF449BBD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28" y="69293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  <a:cs typeface="Calibri Light"/>
              </a:rPr>
              <a:t>Król azotu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BD322B-58E1-4FC8-9CDA-1F3E2723F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1050" y="5530850"/>
            <a:ext cx="5172075" cy="1112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i="1" dirty="0">
                <a:cs typeface="Calibri"/>
              </a:rPr>
              <a:t>Prof. Ignacy Mościcki w laboratorium niskich temperatur Politechniki Warszawskiej. </a:t>
            </a: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i="1" dirty="0">
                <a:cs typeface="Calibri"/>
              </a:rPr>
              <a:t>źr. Muzeum Politechniki Warszawskiej</a:t>
            </a:r>
            <a:endParaRPr lang="en-US" sz="1800" dirty="0">
              <a:cs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AC59F7-2CC6-442E-849F-4310B59C6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618" y="669316"/>
            <a:ext cx="5588695" cy="57800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ea typeface="+mn-lt"/>
                <a:cs typeface="+mn-lt"/>
              </a:rPr>
              <a:t>Po wielu eksperymentach Mościcki opracował autorską metodę otrzymywania tlenku azotu z powietrza. </a:t>
            </a:r>
            <a:endParaRPr lang="en-US" sz="2000" dirty="0">
              <a:cs typeface="Calibri" panose="020F0502020204030204"/>
            </a:endParaRPr>
          </a:p>
          <a:p>
            <a:r>
              <a:rPr lang="en-US" sz="2000" dirty="0">
                <a:ea typeface="+mn-lt"/>
                <a:cs typeface="+mn-lt"/>
              </a:rPr>
              <a:t>Rozwiązanie było na ówczesne czasy niezwykłe, bo oznaczało, że związki azotowe można produkować taniej i szybciej niż dotąd. Odkryciem zainteresował się świat nauki, a także przemysł. Niedługo potem dotarła jednak wiadomość, że w Norwegii powstała metoda mniej kosztowna niż ta Mościckiego. Chemik uznał, że prace nad budową fabryki azotu, która miała być oparta na jego patencie, trzeba przerwać.</a:t>
            </a:r>
            <a:endParaRPr lang="en-US" sz="2000" dirty="0"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On sam kontynuował jednak badania. Jego wysiłki docenił sam Albert Einstein. A wkrótce wróciła idea wybudowania fabryki. Otwarto ją w 1910 roku w Chippis. Kwas zaczęto tam produkować na masową skalę i sprzedawać. W czasie I wojny okazało się to zbawiennym rozwiązaniem dla tych krajów, które nie miały dostępu do saletry, a potrzebowały materiałów wybuchowych.</a:t>
            </a:r>
            <a:endParaRPr lang="en-US" sz="2000" dirty="0"/>
          </a:p>
          <a:p>
            <a:endParaRPr lang="en-US" dirty="0">
              <a:cs typeface="Calibri"/>
            </a:endParaRPr>
          </a:p>
        </p:txBody>
      </p:sp>
      <p:pic>
        <p:nvPicPr>
          <p:cNvPr id="7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100A8FF6-0D65-4962-96EF-B1620D745E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869567"/>
            <a:ext cx="5172075" cy="3566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3352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 descr="A dining room table&#10;&#10;Description automatically generated">
            <a:extLst>
              <a:ext uri="{FF2B5EF4-FFF2-40B4-BE49-F238E27FC236}">
                <a16:creationId xmlns:a16="http://schemas.microsoft.com/office/drawing/2014/main" xmlns="" id="{188ED456-BF80-4AC2-9147-A7A332FB9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091" r="21863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7E181-C26F-4CB3-B77A-58328BBE7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02" y="660247"/>
            <a:ext cx="5640637" cy="1124712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chemeClr val="accent6"/>
                </a:solidFill>
                <a:ea typeface="+mj-lt"/>
                <a:cs typeface="+mj-lt"/>
              </a:rPr>
              <a:t>Wynalazki i patenty</a:t>
            </a:r>
            <a:endParaRPr lang="en-US" sz="4800" dirty="0">
              <a:solidFill>
                <a:schemeClr val="accent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17E22-AB39-4500-A137-F07B0CC37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079810" cy="38335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Badania nad azotem nie wyczerpują jednak osiągnięć Mościckiego.</a:t>
            </a:r>
            <a:endParaRPr lang="en-US" sz="1600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Do jego ważnych wynalazków zaliczyć należy kondensatory wysokiego napięcia (po raz pierwszy zbudowane na wieży Eiffla) i aparaty do zabezpieczania sieci elektrycznych przed wyładowaniami atmosferycznymi.</a:t>
            </a:r>
            <a:endParaRPr lang="en-US" sz="1600" dirty="0">
              <a:cs typeface="Calibri"/>
            </a:endParaRP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Okazało się też, że piece elektryczne opatentowane przez Mościckiego przy okazji prac nad kwasem azotowym, można wykorzystać i w innych reakcjach gazowych. Chemik użył więc pieców m.in. do produkcji cyjanowodoru z węglowodorów i azotu. Przez wiele lat proces ten wykorzystywano w Zakładach „Azot” w Jaworznie.</a:t>
            </a:r>
            <a:endParaRPr lang="en-US" sz="1600" dirty="0">
              <a:cs typeface="Calibri"/>
            </a:endParaRP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Wciąż intensywnie pracował także w laboratorium. Prowadził badania nad ropą. Opatentował kilka metod jej destylacji i wykorzystania emulsji ropnej</a:t>
            </a:r>
            <a:endParaRPr lang="en-US" sz="1600" dirty="0">
              <a:cs typeface="Calibri"/>
            </a:endParaRPr>
          </a:p>
          <a:p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070276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3">
            <a:extLst>
              <a:ext uri="{FF2B5EF4-FFF2-40B4-BE49-F238E27FC236}">
                <a16:creationId xmlns:a16="http://schemas.microsoft.com/office/drawing/2014/main" xmlns="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13AF0-693A-4277-A2EC-A244877C0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6"/>
                </a:solidFill>
                <a:cs typeface="Calibri Light"/>
              </a:rPr>
              <a:t>Życie polityczne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5C96F-C1A7-4D57-B083-918775E94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Ignacy Mościcki niezwykle mocno angażował się w politykę. Rodzice przyszłego prezydenta wychowywali swoje dzieci w duchu patriotyzmu. W czasie studiów związał się z niepodległościowym ruchem socjalistycznym. W 1896 roku po raz pierwszy spotkał się z Józefem Piłsudskim, którego popierał i z którym utrzymywał bliskie stosunki przyjacielskie. I to właśnie dzięki marszałkowi Ignacy Mościcki zawdzięczał objęcie funkcji głowy państwa. </a:t>
            </a:r>
            <a:endParaRPr lang="en-US" sz="1600" dirty="0">
              <a:cs typeface="Calibri" panose="020F0502020204030204"/>
            </a:endParaRPr>
          </a:p>
          <a:p>
            <a:endParaRPr lang="en-US" sz="1600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Po wydarzeniach, jakie miały miejsce w maju 1926 roku w Warszawie, Piłsudski zdobywszy władzę, poszukiwał osoby, która stanie na czele państwa polskiego. I mimo, że Zgromadzenie Narodowe to właśnie jego wybrało na prezydenta. Marszałek zaszczytu nie przyjął, gdyż znacznie zmniejszyłaby się jego decyzyjność (w tamtych czasach prezydent pełnił bowiem przede wszystkim funkcje honorowe i reprezentacyjne).</a:t>
            </a:r>
            <a:endParaRPr lang="en-US" sz="1600" dirty="0">
              <a:cs typeface="Calibri" panose="020F0502020204030204"/>
            </a:endParaRPr>
          </a:p>
          <a:p>
            <a:pPr marL="0" indent="0">
              <a:buNone/>
            </a:pPr>
            <a:endParaRPr lang="en-US" sz="1600" dirty="0">
              <a:cs typeface="Calibri" panose="020F0502020204030204"/>
            </a:endParaRPr>
          </a:p>
          <a:p>
            <a:endParaRPr lang="en-US" sz="1600" dirty="0">
              <a:cs typeface="Calibri" panose="020F0502020204030204"/>
            </a:endParaRPr>
          </a:p>
        </p:txBody>
      </p:sp>
      <p:pic>
        <p:nvPicPr>
          <p:cNvPr id="5" name="Picture 5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CCCF50D5-9DBA-403E-96DB-E17A9E34E6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55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6A09C4-F467-42BC-BF4A-1493883E8E16}"/>
              </a:ext>
            </a:extLst>
          </p:cNvPr>
          <p:cNvSpPr txBox="1"/>
          <p:nvPr/>
        </p:nvSpPr>
        <p:spPr>
          <a:xfrm>
            <a:off x="9755687" y="6488482"/>
            <a:ext cx="525884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Calibri"/>
                <a:ea typeface="Segoe UI"/>
                <a:cs typeface="Segoe UI"/>
              </a:rPr>
              <a:t>Pilsudski i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Segoe UI"/>
                <a:cs typeface="Segoe UI"/>
              </a:rPr>
              <a:t>Moscicki</a:t>
            </a:r>
            <a:r>
              <a:rPr lang="en-US" sz="1400" dirty="0">
                <a:solidFill>
                  <a:schemeClr val="bg1"/>
                </a:solidFill>
                <a:latin typeface="Calibri"/>
                <a:ea typeface="Segoe UI"/>
                <a:cs typeface="Segoe UI"/>
              </a:rPr>
              <a:t> 1926.jpg</a:t>
            </a:r>
            <a:endParaRPr lang="en-US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54847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BF87945-A001-489F-9D9B-7D9435F0B9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4DA4B-107F-4E78-AC83-9EEA6200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40" y="74911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accent6"/>
                </a:solidFill>
                <a:cs typeface="Calibri Light"/>
              </a:rPr>
              <a:t>Żony Prezydenta</a:t>
            </a:r>
            <a:endParaRPr lang="en-US" sz="4800" b="1" dirty="0">
              <a:solidFill>
                <a:schemeClr val="accent6"/>
              </a:solidFill>
            </a:endParaRPr>
          </a:p>
        </p:txBody>
      </p:sp>
      <p:pic>
        <p:nvPicPr>
          <p:cNvPr id="5" name="Picture 5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B6461224-5FEE-4656-A5CA-EB0C432FC8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864" r="8548" b="-1"/>
          <a:stretch/>
        </p:blipFill>
        <p:spPr>
          <a:xfrm>
            <a:off x="573830" y="2456393"/>
            <a:ext cx="5559350" cy="326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B5448B-54EB-459E-BF8A-0A0BCCAD4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8988" y="1509621"/>
            <a:ext cx="4520443" cy="476178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600" dirty="0"/>
              <a:t>Ignacy Mościcki był dwukrotnie żonaty. Z pierwszą żoną, Michaliną Czyżewską, miał pięcioro dzieci. Pierwsza córka Mościckich, Zofia, przyszła na świat w Londynie, jednak zmarła przed ukończeniem pierwszego roku życia. Rok po tej tragedii urodził się Michał, a trzy lata później Helena. Mościccy doczekali się w kolejnych latach jeszcze dwóch synów – Józefa i Franciszka. Ze względu na pracę naukową Ignacy Mościcki wraz z rodziną mieszkał na początku w Londynie, później w Szwajcarii, gdzie osiadł w rezydencji „Mont Blanc” u podnóża Alp. </a:t>
            </a:r>
            <a:endParaRPr lang="en-US" sz="1600" dirty="0">
              <a:cs typeface="Calibri"/>
            </a:endParaRPr>
          </a:p>
          <a:p>
            <a:endParaRPr lang="en-US" sz="1600" dirty="0">
              <a:cs typeface="Calibri"/>
            </a:endParaRPr>
          </a:p>
          <a:p>
            <a:pPr marL="0" indent="0">
              <a:buNone/>
            </a:pPr>
            <a:r>
              <a:rPr lang="en-US" sz="1600" dirty="0"/>
              <a:t>Po śmierci pierwszej żony Mościcki poślubił Marię z domu Dobrzańską (primo voto Nagórną). Małżeństwo to uznane było za swoisty skandal obyczajowy. Nowożeńców dzieliła spora różnica wieku (28 lat), ponadto Maria była sekretarką pierwszej żony Mościckiego, a do ślubu doszło w nieco ponad rok po jej śmierci. </a:t>
            </a:r>
            <a:endParaRPr lang="en-US" sz="1600" dirty="0">
              <a:cs typeface="Calibri" panose="020F0502020204030204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14148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E86B4-2E26-4C87-91B3-2BB468CD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19" y="830952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accent6"/>
                </a:solidFill>
              </a:rPr>
              <a:t>Ignacy Mościcki - Prezydent 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18C935-3458-4B52-A8F4-2410F6175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6" y="2704431"/>
            <a:ext cx="5589839" cy="42868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/>
              <a:t>Zaproponowano zatem kandydaturę naukowca apolitycznego i pozornie niezależnego, a przy tym podzielającego poglądy Józefa Piłsudskiego. Ignacy Mościcki został zaprzysiężony 4 czerwca 1926 roku, następnie osiadł wraz z rodziną na Zamku Królewskim. Po siedmiu latach, 4 maja 1933 roku, został ponownie wybrany prezydentem RP. </a:t>
            </a:r>
            <a:endParaRPr lang="en-US" sz="1600" dirty="0">
              <a:cs typeface="Calibri"/>
            </a:endParaRPr>
          </a:p>
          <a:p>
            <a:pPr marL="0" indent="0">
              <a:buNone/>
            </a:pPr>
            <a:r>
              <a:rPr lang="en-US" sz="1600" dirty="0"/>
              <a:t>O wkroczeniu wojsk hitlerowskich do Polski we wrześniu 1939 roku Mościcki dowiedział się w Spale, gdzie mieściła się letnia rezydencja prezydentów RP. W dniu wkroczenia wojsk radzieckich do Polski, głowa państwa i polski rząd zostali internowali w Rumunii, a 30 września Mościcki złożył swój urząd. Po tym wydarzeniu osiadł na stałe w Szwajcarii, gdzie kontynuował pracę naukową i spędził ostatnie lata swojego życia. </a:t>
            </a:r>
            <a:endParaRPr lang="en-US" sz="1600" dirty="0">
              <a:cs typeface="Calibri"/>
            </a:endParaRPr>
          </a:p>
        </p:txBody>
      </p:sp>
      <p:pic>
        <p:nvPicPr>
          <p:cNvPr id="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03558A7C-CDE6-4FC1-A354-DA76D00E1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28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29642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E434F-9B77-4658-9A3D-93DD723A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314"/>
            <a:ext cx="10910656" cy="1325563"/>
          </a:xfrm>
        </p:spPr>
        <p:txBody>
          <a:bodyPr/>
          <a:lstStyle/>
          <a:p>
            <a:r>
              <a:rPr lang="pl-PL" b="1" dirty="0" smtClean="0"/>
              <a:t>	 </a:t>
            </a:r>
            <a:r>
              <a:rPr lang="pl-PL" b="1" dirty="0" smtClean="0">
                <a:solidFill>
                  <a:schemeClr val="accent6"/>
                </a:solidFill>
              </a:rPr>
              <a:t>“Rodzina 500+” - Chrześniacy Mościckiego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500 plus w wersji ret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4350" y="1782698"/>
            <a:ext cx="8023363" cy="4219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F1A41A26-C7E7-4414-A1E8-433F2A326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7542" y="1952920"/>
            <a:ext cx="4008437" cy="401128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600" dirty="0" smtClean="0"/>
              <a:t>     Także II RP miała własny program ideowo zbliżony do projektu “Rodzina 500+”, bo obliczony na zwiększenie dzietności polskich rodzin czy też poprawę ich sytuacji materialnej. Dzieci objęte oryginalnym programem, któremu patronował sam prezydent, zyskały miano “chrześniaków Mościckiego” </a:t>
            </a:r>
          </a:p>
          <a:p>
            <a:pPr>
              <a:buNone/>
            </a:pP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Ignacy Mościcki w 1926 roku wydał dekret, że będzie ojcem chrzestnym dla każdego siódmego syna w rodzinie. Warunkiem było, aby rodzina chrześniaka była rdzennie polska, niekarana. Chrześniacy mieli przywilej bezpłatnej nauki w kraju i zagranicą, także na studiach wyższych, stypendium, bezpłatne przejazdy i opiekę zdrowotną oraz założoną przez państwo książeczkę oszczędnościową na samodzielny start w życiu.</a:t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endParaRPr lang="en-US" sz="1600" dirty="0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557420" y="5788240"/>
            <a:ext cx="540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sumie synów chrzestnych prezydent miał około </a:t>
            </a:r>
            <a:r>
              <a:rPr lang="pl-PL" dirty="0" smtClean="0">
                <a:solidFill>
                  <a:srgbClr val="C00000"/>
                </a:solidFill>
              </a:rPr>
              <a:t>500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972274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640</Words>
  <Application>Microsoft Office PowerPoint</Application>
  <PresentationFormat>Panoramiczny</PresentationFormat>
  <Paragraphs>55</Paragraphs>
  <Slides>11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Segoe UI</vt:lpstr>
      <vt:lpstr>office theme</vt:lpstr>
      <vt:lpstr>Chemik, który został prezydentem   </vt:lpstr>
      <vt:lpstr>Prezentacja programu PowerPoint</vt:lpstr>
      <vt:lpstr>Bombowe początki</vt:lpstr>
      <vt:lpstr>Król azotu</vt:lpstr>
      <vt:lpstr>Wynalazki i patenty</vt:lpstr>
      <vt:lpstr>Życie polityczne</vt:lpstr>
      <vt:lpstr>Żony Prezydenta</vt:lpstr>
      <vt:lpstr>Ignacy Mościcki - Prezydent RP</vt:lpstr>
      <vt:lpstr>  “Rodzina 500+” - Chrześniacy Mościckiego</vt:lpstr>
      <vt:lpstr>Świętowanie dnia patrona w czasach pandemii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aberent</dc:creator>
  <cp:lastModifiedBy>Andrzej Zaręba</cp:lastModifiedBy>
  <cp:revision>199</cp:revision>
  <dcterms:created xsi:type="dcterms:W3CDTF">2021-01-27T13:38:13Z</dcterms:created>
  <dcterms:modified xsi:type="dcterms:W3CDTF">2021-02-01T12:45:38Z</dcterms:modified>
</cp:coreProperties>
</file>