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63" r:id="rId11"/>
    <p:sldId id="264" r:id="rId12"/>
    <p:sldId id="265" r:id="rId13"/>
    <p:sldId id="266" r:id="rId14"/>
    <p:sldId id="271" r:id="rId15"/>
  </p:sldIdLst>
  <p:sldSz cx="9144000" cy="5143500" type="screen16x9"/>
  <p:notesSz cx="6858000" cy="9144000"/>
  <p:embeddedFontLst>
    <p:embeddedFont>
      <p:font typeface="Merriweather" charset="-18"/>
      <p:regular r:id="rId17"/>
      <p:bold r:id="rId18"/>
      <p:italic r:id="rId19"/>
      <p:boldItalic r:id="rId20"/>
    </p:embeddedFont>
    <p:embeddedFont>
      <p:font typeface="Roboto" charset="0"/>
      <p:regular r:id="rId21"/>
      <p:bold r:id="rId22"/>
      <p:italic r:id="rId23"/>
      <p:boldItalic r:id="rId24"/>
    </p:embeddedFont>
    <p:embeddedFont>
      <p:font typeface="Lato" charset="0"/>
      <p:regular r:id="rId25"/>
      <p:bold r:id="rId26"/>
      <p:italic r:id="rId27"/>
      <p:boldItalic r:id="rId28"/>
    </p:embeddedFont>
    <p:embeddedFont>
      <p:font typeface="Open Sans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34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2d7ca4466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2d7ca4466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2d7ca446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2d7ca446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322b3b0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322b3b0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322b3b0e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322b3b0e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32bcb1b7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232bcb1b7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322b3b0e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322b3b0e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322b3b0e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322b3b0e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322b3b0e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2322b3b0e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1426437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1426437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2d7ca4466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22d7ca4466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xmlns="" Requires="p14">
      <p:transition spd="slow">
        <p:push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 smtClean="0"/>
              <a:t>Zespół Szkół </a:t>
            </a:r>
            <a:br>
              <a:rPr lang="pl" sz="2400" dirty="0" smtClean="0"/>
            </a:br>
            <a:r>
              <a:rPr lang="pl" sz="2400" dirty="0" smtClean="0"/>
              <a:t>im. Noblistów Polskich </a:t>
            </a:r>
            <a:br>
              <a:rPr lang="pl" sz="2400" dirty="0" smtClean="0"/>
            </a:br>
            <a:r>
              <a:rPr lang="pl" sz="2400" dirty="0" smtClean="0"/>
              <a:t>w Myśliborzu</a:t>
            </a:r>
            <a:br>
              <a:rPr lang="pl" sz="2400" dirty="0" smtClean="0"/>
            </a:br>
            <a:r>
              <a:rPr lang="pl" sz="4000" dirty="0" smtClean="0"/>
              <a:t/>
            </a:r>
            <a:br>
              <a:rPr lang="pl" sz="4000" dirty="0" smtClean="0"/>
            </a:br>
            <a:r>
              <a:rPr lang="pl" sz="4000" dirty="0"/>
              <a:t/>
            </a:r>
            <a:br>
              <a:rPr lang="pl" sz="4000" dirty="0"/>
            </a:br>
            <a:r>
              <a:rPr lang="pl" sz="3600" dirty="0" smtClean="0"/>
              <a:t>Dlaczego </a:t>
            </a:r>
            <a:r>
              <a:rPr lang="pl" sz="3600" dirty="0"/>
              <a:t>nasza szkoła jest warta uwagi ?</a:t>
            </a:r>
            <a:endParaRPr sz="3600"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4791900" y="2471300"/>
            <a:ext cx="578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575" y="522450"/>
            <a:ext cx="4098600" cy="40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0650" y="107875"/>
            <a:ext cx="8966368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400" b="1" dirty="0"/>
              <a:t>Co wyróżnia nas spośród innych szkół ?</a:t>
            </a:r>
            <a:endParaRPr sz="3400" b="1"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181125" y="1352575"/>
            <a:ext cx="7182600" cy="30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/>
              <a:t>Domowa </a:t>
            </a:r>
            <a:r>
              <a:rPr lang="pl" sz="1800" dirty="0" smtClean="0"/>
              <a:t>atmosfera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 smtClean="0"/>
              <a:t>Tolerancja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 smtClean="0"/>
              <a:t>Dobrze </a:t>
            </a:r>
            <a:r>
              <a:rPr lang="pl" sz="1800" dirty="0"/>
              <a:t>wyposażone </a:t>
            </a:r>
            <a:r>
              <a:rPr lang="pl" sz="1800" dirty="0" smtClean="0"/>
              <a:t>klasopracownie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 smtClean="0"/>
              <a:t>Bardzo </a:t>
            </a:r>
            <a:r>
              <a:rPr lang="pl" sz="1800" dirty="0"/>
              <a:t>dobrze </a:t>
            </a:r>
            <a:r>
              <a:rPr lang="pl" sz="1800" dirty="0" smtClean="0"/>
              <a:t>wyposażone zaplecze sportowe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/>
              <a:t>Możliwość dołączenia do S</a:t>
            </a:r>
            <a:r>
              <a:rPr lang="pl" sz="1800" dirty="0" smtClean="0"/>
              <a:t>amorządu </a:t>
            </a:r>
            <a:r>
              <a:rPr lang="pl" sz="1800" dirty="0"/>
              <a:t>U</a:t>
            </a:r>
            <a:r>
              <a:rPr lang="pl" sz="1800" dirty="0" smtClean="0"/>
              <a:t>czniowskiego </a:t>
            </a:r>
            <a:r>
              <a:rPr lang="pl" sz="1800" dirty="0"/>
              <a:t>lub </a:t>
            </a:r>
            <a:r>
              <a:rPr lang="pl" sz="1800" dirty="0" smtClean="0"/>
              <a:t>Szkolnego Wolontariatu </a:t>
            </a:r>
            <a:r>
              <a:rPr lang="pl" sz="1800" dirty="0"/>
              <a:t>i branie czynnego udziału w życiu naszej </a:t>
            </a:r>
            <a:r>
              <a:rPr lang="pl" sz="1800" dirty="0" smtClean="0"/>
              <a:t>szkoły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/>
              <a:t>Częste organizowanie akcji </a:t>
            </a:r>
            <a:r>
              <a:rPr lang="pl" sz="1800" dirty="0" smtClean="0"/>
              <a:t>charytatywnych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/>
              <a:t>Możliwość uzyskania indywidualnej pomocy od </a:t>
            </a:r>
            <a:r>
              <a:rPr lang="pl" sz="1800" dirty="0" smtClean="0"/>
              <a:t>nauczyciela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 sz="1800" dirty="0"/>
              <a:t>Każda </a:t>
            </a:r>
            <a:r>
              <a:rPr lang="pl" sz="1800" dirty="0" smtClean="0"/>
              <a:t>osoba </a:t>
            </a:r>
            <a:r>
              <a:rPr lang="pl" sz="1800" dirty="0"/>
              <a:t>zaczynająca naukę w naszej szkole dostaje darmową szafkę gdzie może przechowywać np. </a:t>
            </a:r>
            <a:r>
              <a:rPr lang="pl" sz="1800" dirty="0" smtClean="0"/>
              <a:t>książki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311700" y="1091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/>
              <a:t>Dzień liczby Pi </a:t>
            </a:r>
            <a:endParaRPr sz="3600" b="1" dirty="0"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700" y="963875"/>
            <a:ext cx="4531277" cy="2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3980188" y="612800"/>
            <a:ext cx="169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14.03.2022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0807">
            <a:off x="52947" y="1365450"/>
            <a:ext cx="2790475" cy="208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73" y="3185927"/>
            <a:ext cx="2439824" cy="20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81014">
            <a:off x="6908257" y="2817090"/>
            <a:ext cx="2078562" cy="237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15991">
            <a:off x="6361851" y="1411599"/>
            <a:ext cx="2696274" cy="199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1321" y="1451736"/>
            <a:ext cx="4112051" cy="306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51900" y="1864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/>
              <a:t>Dzień bez plecaka</a:t>
            </a:r>
            <a:endParaRPr sz="3600" b="1"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080">
            <a:off x="120825" y="1124624"/>
            <a:ext cx="1762950" cy="235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8311">
            <a:off x="7524374" y="1074900"/>
            <a:ext cx="1502975" cy="336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9661">
            <a:off x="1609420" y="1453988"/>
            <a:ext cx="2014275" cy="26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8025" y="1124625"/>
            <a:ext cx="2086574" cy="256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75617">
            <a:off x="6252170" y="3175209"/>
            <a:ext cx="2739757" cy="205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28487">
            <a:off x="6200766" y="1268117"/>
            <a:ext cx="1364719" cy="260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2378" y="1310763"/>
            <a:ext cx="1367247" cy="289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342991">
            <a:off x="230127" y="3038406"/>
            <a:ext cx="1659215" cy="221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72725" y="3302400"/>
            <a:ext cx="2700600" cy="20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73477" y="3578550"/>
            <a:ext cx="2086574" cy="15649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4080475" y="724725"/>
            <a:ext cx="116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25.03.2022</a:t>
            </a: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402125" y="790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dirty="0"/>
              <a:t>Akcje charytatywne dla uczniów naszej szkoły</a:t>
            </a:r>
            <a:endParaRPr sz="3600" dirty="0"/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205">
            <a:off x="190650" y="1209488"/>
            <a:ext cx="2751451" cy="366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8452">
            <a:off x="5204824" y="1441150"/>
            <a:ext cx="3825674" cy="286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9101" y="1285875"/>
            <a:ext cx="2569226" cy="34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2374" y="2149800"/>
            <a:ext cx="2085551" cy="33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1625">
            <a:off x="6318070" y="1359859"/>
            <a:ext cx="2646424" cy="352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749" y="519545"/>
            <a:ext cx="8236505" cy="72043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DZIĘKUJEMY ZA UWAGĘ </a:t>
            </a:r>
            <a:r>
              <a:rPr lang="pl-PL" sz="3200" b="1" dirty="0" smtClean="0">
                <a:sym typeface="Wingdings" panose="05000000000000000000" pitchFamily="2" charset="2"/>
              </a:rPr>
              <a:t></a:t>
            </a:r>
            <a:endParaRPr lang="pl-PL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11700" y="1309255"/>
            <a:ext cx="8409736" cy="3131127"/>
          </a:xfrm>
        </p:spPr>
        <p:txBody>
          <a:bodyPr/>
          <a:lstStyle/>
          <a:p>
            <a:pPr marL="146050" indent="0">
              <a:buNone/>
            </a:pPr>
            <a:r>
              <a:rPr lang="pl-PL" sz="1800" b="1" dirty="0"/>
              <a:t>Zapraszamy do skorzystania z oferty naszej Szkoły!</a:t>
            </a:r>
          </a:p>
          <a:p>
            <a:pPr marL="146050" indent="0">
              <a:buNone/>
            </a:pPr>
            <a:r>
              <a:rPr lang="pl-PL" sz="1800" dirty="0"/>
              <a:t>Kontakt</a:t>
            </a:r>
            <a:r>
              <a:rPr lang="pl-PL" sz="1800" dirty="0" smtClean="0"/>
              <a:t>:</a:t>
            </a:r>
          </a:p>
          <a:p>
            <a:pPr marL="146050" indent="0">
              <a:buNone/>
            </a:pPr>
            <a:endParaRPr lang="pl-PL" sz="1800" dirty="0"/>
          </a:p>
          <a:p>
            <a:pPr marL="146050" indent="0">
              <a:buNone/>
            </a:pPr>
            <a:r>
              <a:rPr lang="pl-PL" sz="1800" dirty="0">
                <a:latin typeface="Open Sans" panose="020B0606030504020204" pitchFamily="34" charset="0"/>
              </a:rPr>
              <a:t>Zespół Szkół im. Noblistów Polskich w Myśliborzu, </a:t>
            </a:r>
          </a:p>
          <a:p>
            <a:pPr marL="146050" indent="0">
              <a:buNone/>
            </a:pPr>
            <a:r>
              <a:rPr lang="pl-PL" sz="1800" dirty="0">
                <a:latin typeface="Open Sans" panose="020B0606030504020204" pitchFamily="34" charset="0"/>
              </a:rPr>
              <a:t>Adres: </a:t>
            </a:r>
            <a:r>
              <a:rPr lang="pl-PL" sz="1800" b="1" dirty="0">
                <a:latin typeface="Open Sans" panose="020B0606030504020204" pitchFamily="34" charset="0"/>
              </a:rPr>
              <a:t>ul. Za Bramką 8, 74-300 Myślibórz</a:t>
            </a:r>
            <a:endParaRPr lang="pl-PL" sz="1800" b="1" dirty="0"/>
          </a:p>
          <a:p>
            <a:pPr marL="146050" indent="0">
              <a:buNone/>
            </a:pPr>
            <a:r>
              <a:rPr lang="pl-PL" sz="1800" dirty="0"/>
              <a:t>Telefoniczny </a:t>
            </a:r>
            <a:r>
              <a:rPr lang="pl-PL" sz="1800" b="1" dirty="0">
                <a:latin typeface="Open Sans" panose="020B0606030504020204" pitchFamily="34" charset="0"/>
              </a:rPr>
              <a:t>95 747 2571</a:t>
            </a:r>
          </a:p>
          <a:p>
            <a:pPr marL="146050" indent="0">
              <a:buNone/>
            </a:pPr>
            <a:r>
              <a:rPr lang="pl-PL" sz="1800" dirty="0">
                <a:latin typeface="Open Sans" panose="020B0606030504020204" pitchFamily="34" charset="0"/>
              </a:rPr>
              <a:t>Email: </a:t>
            </a:r>
            <a:r>
              <a:rPr lang="pl-PL" sz="1800" b="1" dirty="0">
                <a:latin typeface="Open Sans" panose="020B0606030504020204" pitchFamily="34" charset="0"/>
              </a:rPr>
              <a:t>zsp2_mysliborz@poczta.onet.pl</a:t>
            </a:r>
            <a:endParaRPr lang="pl-PL" sz="1800" b="1" dirty="0"/>
          </a:p>
          <a:p>
            <a:pPr marL="14605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231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16250" y="-253800"/>
            <a:ext cx="5725800" cy="16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/>
              <a:t>Jakie profile można znaleźć u nas w szkole?</a:t>
            </a:r>
            <a:endParaRPr sz="3600" b="1" dirty="0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1452500"/>
            <a:ext cx="5334900" cy="3306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19100">
              <a:buSzPts val="3000"/>
            </a:pPr>
            <a:r>
              <a:rPr lang="pl-PL" sz="1600" dirty="0" smtClean="0"/>
              <a:t>BIOLOGICZNO-CHEMICZNY</a:t>
            </a:r>
          </a:p>
          <a:p>
            <a:pPr marL="38100" lvl="0" indent="0">
              <a:buSzPts val="3000"/>
              <a:buNone/>
            </a:pPr>
            <a:r>
              <a:rPr lang="pl-PL" sz="1600" dirty="0" smtClean="0"/>
              <a:t>z rozszerzoną chemią i biologią</a:t>
            </a:r>
          </a:p>
          <a:p>
            <a:pPr marL="495300" indent="-457200">
              <a:buSzPts val="3000"/>
            </a:pPr>
            <a:r>
              <a:rPr lang="pl-PL" sz="1600" dirty="0" smtClean="0"/>
              <a:t>MATEMATYCZNY</a:t>
            </a:r>
          </a:p>
          <a:p>
            <a:pPr marL="38100" lvl="0" indent="0">
              <a:buSzPts val="3000"/>
              <a:buNone/>
            </a:pPr>
            <a:r>
              <a:rPr lang="pl-PL" sz="1600" dirty="0" smtClean="0"/>
              <a:t>z </a:t>
            </a:r>
            <a:r>
              <a:rPr lang="pl-PL" sz="1600" dirty="0"/>
              <a:t>rozszerzona matematyką oraz fizyką lub informatyką</a:t>
            </a:r>
            <a:endParaRPr sz="1600" dirty="0"/>
          </a:p>
          <a:p>
            <a:pPr lvl="0" indent="-419100">
              <a:buSzPts val="3000"/>
            </a:pPr>
            <a:r>
              <a:rPr lang="pl-PL" sz="1600" dirty="0" smtClean="0"/>
              <a:t>JĘZYKOWY</a:t>
            </a:r>
          </a:p>
          <a:p>
            <a:pPr marL="38100" lvl="0" indent="0">
              <a:buSzPts val="3000"/>
              <a:buNone/>
            </a:pPr>
            <a:r>
              <a:rPr lang="pl-PL" sz="1600" dirty="0" smtClean="0"/>
              <a:t>z </a:t>
            </a:r>
            <a:r>
              <a:rPr lang="pl-PL" sz="1600" dirty="0"/>
              <a:t>rozszerzonymi językami obcymi i językiem polskim</a:t>
            </a:r>
            <a:endParaRPr sz="16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pl" sz="1600" dirty="0" smtClean="0"/>
              <a:t>GEOGRAFICZNY</a:t>
            </a:r>
          </a:p>
          <a:p>
            <a:pPr marL="38100" indent="0">
              <a:buSzPts val="3000"/>
              <a:buNone/>
            </a:pPr>
            <a:r>
              <a:rPr lang="pl-PL" sz="1600" dirty="0"/>
              <a:t>z rozszerzoną geografią i </a:t>
            </a:r>
            <a:r>
              <a:rPr lang="pl-PL" sz="1600" dirty="0" smtClean="0"/>
              <a:t>WOS-em</a:t>
            </a:r>
          </a:p>
          <a:p>
            <a:pPr marL="323850" indent="-285750">
              <a:buSzPts val="3000"/>
              <a:buFont typeface="Arial" panose="020B0604020202020204" pitchFamily="34" charset="0"/>
              <a:buChar char="•"/>
            </a:pPr>
            <a:r>
              <a:rPr lang="pl-PL" sz="1600" dirty="0" smtClean="0"/>
              <a:t>TECHNIKUM - SPEDYCYJNE</a:t>
            </a:r>
          </a:p>
          <a:p>
            <a:pPr marL="323850" indent="-285750">
              <a:buSzPts val="3000"/>
              <a:buFont typeface="Arial" panose="020B0604020202020204" pitchFamily="34" charset="0"/>
              <a:buChar char="•"/>
            </a:pPr>
            <a:r>
              <a:rPr lang="pl-PL" sz="1600" smtClean="0"/>
              <a:t>TECHNIKUM - </a:t>
            </a:r>
            <a:r>
              <a:rPr lang="pl-PL" sz="1600" dirty="0" smtClean="0"/>
              <a:t>LOGISTYCZNE</a:t>
            </a:r>
          </a:p>
          <a:p>
            <a:pPr marL="38100" indent="0">
              <a:buSzPts val="3000"/>
              <a:buNone/>
            </a:pPr>
            <a:endParaRPr lang="pl-PL" dirty="0"/>
          </a:p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400" dirty="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1409">
            <a:off x="7366975" y="996225"/>
            <a:ext cx="1611076" cy="214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04673">
            <a:off x="5672400" y="560675"/>
            <a:ext cx="3103874" cy="5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72885">
            <a:off x="5824525" y="1248311"/>
            <a:ext cx="1643927" cy="164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4797" y="2997175"/>
            <a:ext cx="1365975" cy="10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49945">
            <a:off x="5752000" y="2816325"/>
            <a:ext cx="1630374" cy="9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8637" y="3652660"/>
            <a:ext cx="1887222" cy="12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11700" y="3201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>
                <a:solidFill>
                  <a:srgbClr val="F1C232"/>
                </a:solidFill>
              </a:rPr>
              <a:t>Profil: </a:t>
            </a:r>
            <a:r>
              <a:rPr lang="pl" sz="3600" b="1" dirty="0" smtClean="0">
                <a:solidFill>
                  <a:srgbClr val="F1C232"/>
                </a:solidFill>
              </a:rPr>
              <a:t>BIOLOGICZNO-CHEMICZNY</a:t>
            </a:r>
            <a:endParaRPr sz="3600" b="1" dirty="0">
              <a:solidFill>
                <a:srgbClr val="F1C232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736200" y="1295900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61500" y="1295900"/>
            <a:ext cx="45105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highlight>
                  <a:srgbClr val="FFFFFF"/>
                </a:highlight>
              </a:rPr>
              <a:t>Do tego profilu zapraszamy uczniów zainteresowanych naukami przyrodniczymi, wiążących swoją przyszłość ze studiami na kierunkach przyrodniczych, inżynieryjnych</a:t>
            </a:r>
            <a:endParaRPr sz="180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highlight>
                  <a:srgbClr val="FFFFFF"/>
                </a:highlight>
              </a:rPr>
              <a:t>i medycznych. W ramach lekcji uczniowie tego profilu poznają nauki przyrodnicze nie tylko od strony teoretycznej,</a:t>
            </a:r>
            <a:endParaRPr sz="180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highlight>
                  <a:srgbClr val="FFFFFF"/>
                </a:highlight>
              </a:rPr>
              <a:t>ale także doświadczalnej, przeprowadzając eksperymenty zarówno chemiczne, jak i biologiczne.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3506025" y="1466700"/>
            <a:ext cx="54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363713"/>
            <a:ext cx="4266800" cy="3096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00" y="30000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dirty="0">
                <a:solidFill>
                  <a:srgbClr val="F1C232"/>
                </a:solidFill>
              </a:rPr>
              <a:t>Kierunki po profilu BIOL-CHEM</a:t>
            </a:r>
            <a:endParaRPr sz="3600" dirty="0">
              <a:solidFill>
                <a:srgbClr val="F1C232"/>
              </a:solidFill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130600" y="1336100"/>
            <a:ext cx="51033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analityka medyczna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biotechnologia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dietetyka 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elektroradiologia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farmacja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fizjoterapia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kierunek lekarski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kierunek lekarsko-dentystyczny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kosmetologia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lekarski wojskowy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pielęgniarstwo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położnictwo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ratownictwo medyczne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techniki dentystyczne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pl" sz="1600" dirty="0">
                <a:latin typeface="Roboto"/>
                <a:ea typeface="Roboto"/>
                <a:cs typeface="Roboto"/>
                <a:sym typeface="Roboto"/>
              </a:rPr>
              <a:t>zdrowie publiczne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050" y="1336088"/>
            <a:ext cx="3502825" cy="35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5750" y="1426525"/>
            <a:ext cx="898450" cy="18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3849" y="1547075"/>
            <a:ext cx="1881325" cy="28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180825" y="390425"/>
            <a:ext cx="85089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>
                <a:solidFill>
                  <a:srgbClr val="F1C232"/>
                </a:solidFill>
              </a:rPr>
              <a:t>Profil: </a:t>
            </a:r>
            <a:r>
              <a:rPr lang="pl" sz="3600" b="1" dirty="0" smtClean="0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MATEMATYCZNY</a:t>
            </a:r>
            <a:endParaRPr sz="3600" b="1" dirty="0">
              <a:solidFill>
                <a:srgbClr val="F1C232"/>
              </a:solidFill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90400" y="1215525"/>
            <a:ext cx="49125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Profil koncentruje się przede Wszystkim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na matematyce, fizyce lub informatyce. Profil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jest dosyć wyjątkowy, idealny dla osób ambitnych, widzących siebie w branży IT,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bądź pasjonujących się Kodowaniem.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Tak naprawdę, nie musisz mieć doświadczenia większość uczy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się od podstaw. Przyjemnie spędzisz u nas czas, rozwijając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się w tym, co cię ciekawi, w gronie osób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o podobnych zainteresowaniach.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latin typeface="Roboto"/>
                <a:ea typeface="Roboto"/>
                <a:cs typeface="Roboto"/>
                <a:sym typeface="Roboto"/>
              </a:rPr>
              <a:t> Na informatyce spodziewaj się wysokiego poziomu Excela, Worda, GIMPa, HTMLa, C++ czy Pythona.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5394650" y="1406425"/>
            <a:ext cx="36465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Roboto"/>
                <a:ea typeface="Roboto"/>
                <a:cs typeface="Roboto"/>
                <a:sym typeface="Roboto"/>
              </a:rPr>
              <a:t>Kierunki po </a:t>
            </a:r>
            <a:r>
              <a:rPr lang="pl" sz="1700" dirty="0" smtClean="0">
                <a:latin typeface="Roboto"/>
                <a:ea typeface="Roboto"/>
                <a:cs typeface="Roboto"/>
                <a:sym typeface="Roboto"/>
              </a:rPr>
              <a:t>profilu: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fizyka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ekonomia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matematyka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automatyka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informatyka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automatyka i robotyka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analiza danych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przemysł kosmiczny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lotnictwo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architektura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web development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120825" y="400475"/>
            <a:ext cx="87900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300" b="1" dirty="0">
                <a:solidFill>
                  <a:srgbClr val="F1C232"/>
                </a:solidFill>
              </a:rPr>
              <a:t>Profil: </a:t>
            </a:r>
            <a:r>
              <a:rPr lang="pl-PL" sz="3300" b="1" dirty="0" smtClean="0">
                <a:solidFill>
                  <a:srgbClr val="F1C232"/>
                </a:solidFill>
                <a:latin typeface="Roboto"/>
                <a:ea typeface="Roboto"/>
                <a:sym typeface="Roboto"/>
              </a:rPr>
              <a:t>JĘZYKOWY</a:t>
            </a:r>
            <a:endParaRPr sz="3300" b="1" dirty="0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420" b="1" dirty="0"/>
              <a:t> </a:t>
            </a:r>
            <a:endParaRPr sz="2420" b="1" dirty="0"/>
          </a:p>
        </p:txBody>
      </p:sp>
      <p:sp>
        <p:nvSpPr>
          <p:cNvPr id="109" name="Google Shape;109;p18"/>
          <p:cNvSpPr txBox="1"/>
          <p:nvPr/>
        </p:nvSpPr>
        <p:spPr>
          <a:xfrm>
            <a:off x="50500" y="1275825"/>
            <a:ext cx="4138800" cy="3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1C1E21"/>
                </a:solidFill>
                <a:highlight>
                  <a:srgbClr val="FFFFFF"/>
                </a:highlight>
              </a:rPr>
              <a:t>Jeżeli interesujesz się literaturą, filmem, teatrem, ciekawi cię świat współczesny. Myślisz twórczo i jesteś kreatywną osobą pragniesz się rozwijać to ten kierunek jest dla ciebie. Zdobędziesz wiedzę o kulturze, literaturze, oraz językach obcych. Rozwiniesz swoje twórcze pasje, zdolności językowe oraz znajomość języków obcych.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4812025" y="1344125"/>
            <a:ext cx="4038600" cy="229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Roboto"/>
                <a:ea typeface="Roboto"/>
                <a:cs typeface="Roboto"/>
                <a:sym typeface="Roboto"/>
              </a:rPr>
              <a:t>Kierunki po </a:t>
            </a:r>
            <a:r>
              <a:rPr lang="pl" sz="1700" dirty="0" smtClean="0">
                <a:latin typeface="Roboto"/>
                <a:ea typeface="Roboto"/>
                <a:cs typeface="Roboto"/>
                <a:sym typeface="Roboto"/>
              </a:rPr>
              <a:t>profilu:</a:t>
            </a:r>
            <a:endParaRPr sz="17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dowolna filologia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prawo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psychologia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pedagogika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dziennikarstwo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komunikacja społeczna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Amerykanistyka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C1E21"/>
              </a:buClr>
              <a:buSzPts val="1500"/>
              <a:buFont typeface="Roboto"/>
              <a:buChar char="●"/>
            </a:pPr>
            <a:r>
              <a:rPr lang="pl" sz="1500" dirty="0">
                <a:solidFill>
                  <a:srgbClr val="1C1E21"/>
                </a:solidFill>
                <a:latin typeface="Roboto"/>
                <a:ea typeface="Roboto"/>
                <a:cs typeface="Roboto"/>
                <a:sym typeface="Roboto"/>
              </a:rPr>
              <a:t>Skandynawistyka</a:t>
            </a:r>
            <a:endParaRPr sz="1500" dirty="0">
              <a:solidFill>
                <a:srgbClr val="1C1E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140925" y="35025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640" b="1" dirty="0">
                <a:solidFill>
                  <a:srgbClr val="F1C232"/>
                </a:solidFill>
              </a:rPr>
              <a:t>Profil: </a:t>
            </a:r>
            <a:r>
              <a:rPr lang="pl" sz="3640" b="1" dirty="0" smtClean="0">
                <a:solidFill>
                  <a:srgbClr val="F1C232"/>
                </a:solidFill>
              </a:rPr>
              <a:t>GEOGRAFICZNY</a:t>
            </a:r>
            <a:endParaRPr sz="2920" dirty="0"/>
          </a:p>
        </p:txBody>
      </p:sp>
      <p:sp>
        <p:nvSpPr>
          <p:cNvPr id="116" name="Google Shape;116;p19"/>
          <p:cNvSpPr txBox="1"/>
          <p:nvPr/>
        </p:nvSpPr>
        <p:spPr>
          <a:xfrm>
            <a:off x="221000" y="1295950"/>
            <a:ext cx="48723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latin typeface="Roboto"/>
                <a:ea typeface="Roboto"/>
                <a:cs typeface="Roboto"/>
                <a:sym typeface="Roboto"/>
              </a:rPr>
              <a:t>Do tego profilu zapraszamy uczniów o szerokich zainteresowaniach politycznych (obejmujących umiejętności uzasadniania, analizowania i wyciągania wniosków) oraz związanych z mechanizmami działania społeczeństw i polityki.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5394650" y="1577200"/>
            <a:ext cx="3365400" cy="3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dirty="0">
                <a:latin typeface="Roboto"/>
                <a:ea typeface="Roboto"/>
                <a:cs typeface="Roboto"/>
                <a:sym typeface="Roboto"/>
              </a:rPr>
              <a:t>Kierunki po </a:t>
            </a:r>
            <a:r>
              <a:rPr lang="pl" sz="1700" dirty="0" smtClean="0">
                <a:latin typeface="Roboto"/>
                <a:ea typeface="Roboto"/>
                <a:cs typeface="Roboto"/>
                <a:sym typeface="Roboto"/>
              </a:rPr>
              <a:t>profilu: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politologia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stosunki międzynarodowe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socjologia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psychologia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pedagogika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archeologia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dziennikarstwo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geologia, geodezja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europeistyka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ekonomia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geoinformatyka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oceanografia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l" dirty="0">
                <a:latin typeface="Roboto"/>
                <a:ea typeface="Roboto"/>
                <a:cs typeface="Roboto"/>
                <a:sym typeface="Roboto"/>
              </a:rPr>
              <a:t>gospodarka przestrzenna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TECHNIKUM LOGISTYCZNE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84910" y="1835727"/>
            <a:ext cx="8347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To właśnie u nas otrzymasz rozległą wiedzę z zakresu przedmiotów ekonomicznych i logistycznych, która przygotuje Cię do twórczego rozwiązywania problemów w przedsiębiorstwach transportu pasażerskiego i towarowego oraz kierowania zapleczem technicznym logistycznego łańcucha dostaw. </a:t>
            </a:r>
          </a:p>
          <a:p>
            <a:r>
              <a:rPr lang="pl-PL" sz="1800" dirty="0" smtClean="0"/>
              <a:t>Technik logistyk to zawód, bez którego nie może funkcjonować świat. </a:t>
            </a:r>
          </a:p>
          <a:p>
            <a:r>
              <a:rPr lang="pl-PL" sz="1800" dirty="0" smtClean="0"/>
              <a:t>Logistyka, to umiejętność planowania i organizowania małych i wielkich przedsiębiorstw. </a:t>
            </a:r>
          </a:p>
          <a:p>
            <a:r>
              <a:rPr lang="pl-PL" sz="1800" dirty="0" smtClean="0"/>
              <a:t>Przepływ materiałów, informacji oraz pieniędzy w przedsiębiorstwach.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245938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725" y="346365"/>
            <a:ext cx="8520600" cy="65116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Kim jest Technik Logistyk?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08709" y="1079034"/>
            <a:ext cx="79594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r>
              <a:rPr lang="pl-PL" sz="1800" dirty="0" smtClean="0"/>
              <a:t>To </a:t>
            </a:r>
            <a:r>
              <a:rPr lang="pl-PL" sz="1800" dirty="0"/>
              <a:t>osoba, która zajmuje się organizowaniem i zarządzaniem procesami produkcji i dystrybucji najróżniejszych towarów. Tworzenie skomplikowanych terminarzy i harmonogramów ma we krwi</a:t>
            </a:r>
            <a:r>
              <a:rPr lang="pl-PL" sz="1800" dirty="0" smtClean="0"/>
              <a:t>!</a:t>
            </a:r>
            <a:endParaRPr lang="pl-PL" sz="1800" dirty="0"/>
          </a:p>
          <a:p>
            <a:r>
              <a:rPr lang="pl-PL" sz="1800" dirty="0"/>
              <a:t>Potrafi zorganizować pracę nawet dla kilkuset osób na wielu różnych etapach, tak by współgrały ze sobą tworząc jeden spójny i efektywny proces.</a:t>
            </a:r>
          </a:p>
          <a:p>
            <a:endParaRPr lang="pl-PL" sz="1800" dirty="0" smtClean="0"/>
          </a:p>
          <a:p>
            <a:r>
              <a:rPr lang="pl-PL" sz="1800" b="1" dirty="0" smtClean="0"/>
              <a:t>Jeśli </a:t>
            </a:r>
            <a:r>
              <a:rPr lang="pl-PL" sz="1800" b="1" dirty="0"/>
              <a:t>Twoi znajomi wciąż dziwią się jak możesz jednocześnie być na wszystkich wspólnych imprezach i ogarniać wszystkie prace domowe, to ten zawód jest właśnie dla Ciebie!</a:t>
            </a:r>
          </a:p>
          <a:p>
            <a:pPr algn="just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7691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630</Words>
  <Application>Microsoft Office PowerPoint</Application>
  <PresentationFormat>Pokaz na ekranie (16:9)</PresentationFormat>
  <Paragraphs>117</Paragraphs>
  <Slides>14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Merriweather</vt:lpstr>
      <vt:lpstr>Roboto</vt:lpstr>
      <vt:lpstr>Lato</vt:lpstr>
      <vt:lpstr>Wingdings</vt:lpstr>
      <vt:lpstr>Open Sans</vt:lpstr>
      <vt:lpstr>Paradigm</vt:lpstr>
      <vt:lpstr>Zespół Szkół  im. Noblistów Polskich  w Myśliborzu   Dlaczego nasza szkoła jest warta uwagi ?</vt:lpstr>
      <vt:lpstr>Jakie profile można znaleźć u nas w szkole?</vt:lpstr>
      <vt:lpstr>Profil: BIOLOGICZNO-CHEMICZNY</vt:lpstr>
      <vt:lpstr>Kierunki po profilu BIOL-CHEM</vt:lpstr>
      <vt:lpstr>Profil: MATEMATYCZNY</vt:lpstr>
      <vt:lpstr>Profil: JĘZYKOWY  </vt:lpstr>
      <vt:lpstr>Profil: GEOGRAFICZNY</vt:lpstr>
      <vt:lpstr>TECHNIKUM LOGISTYCZNE</vt:lpstr>
      <vt:lpstr>Kim jest Technik Logistyk? </vt:lpstr>
      <vt:lpstr>Co wyróżnia nas spośród innych szkół ?</vt:lpstr>
      <vt:lpstr>Dzień liczby Pi </vt:lpstr>
      <vt:lpstr>Dzień bez plecaka</vt:lpstr>
      <vt:lpstr>Akcje charytatywne dla uczniów naszej szkoły</vt:lpstr>
      <vt:lpstr>DZIĘKUJEMY ZA UWAGĘ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 im. Noblistów Polskich  w Myśliborzu   Dlaczego nasza szkoła jest warta uwagi ?</dc:title>
  <dc:creator>JoannaK</dc:creator>
  <cp:lastModifiedBy>Agnieszka</cp:lastModifiedBy>
  <cp:revision>14</cp:revision>
  <dcterms:modified xsi:type="dcterms:W3CDTF">2022-04-21T09:11:29Z</dcterms:modified>
</cp:coreProperties>
</file>